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48" r:id="rId1"/>
  </p:sldMasterIdLst>
  <p:notesMasterIdLst>
    <p:notesMasterId r:id="rId21"/>
  </p:notesMasterIdLst>
  <p:handoutMasterIdLst>
    <p:handoutMasterId r:id="rId22"/>
  </p:handoutMasterIdLst>
  <p:sldIdLst>
    <p:sldId id="417" r:id="rId2"/>
    <p:sldId id="418" r:id="rId3"/>
    <p:sldId id="419" r:id="rId4"/>
    <p:sldId id="420" r:id="rId5"/>
    <p:sldId id="421" r:id="rId6"/>
    <p:sldId id="424" r:id="rId7"/>
    <p:sldId id="425" r:id="rId8"/>
    <p:sldId id="427" r:id="rId9"/>
    <p:sldId id="428" r:id="rId10"/>
    <p:sldId id="429" r:id="rId11"/>
    <p:sldId id="436" r:id="rId12"/>
    <p:sldId id="437" r:id="rId13"/>
    <p:sldId id="438" r:id="rId14"/>
    <p:sldId id="439" r:id="rId15"/>
    <p:sldId id="440" r:id="rId16"/>
    <p:sldId id="441" r:id="rId17"/>
    <p:sldId id="442" r:id="rId18"/>
    <p:sldId id="443" r:id="rId19"/>
    <p:sldId id="490" r:id="rId20"/>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nf" initials="S" lastIdx="33"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E2001A"/>
    <a:srgbClr val="E6E3E0"/>
    <a:srgbClr val="978166"/>
    <a:srgbClr val="9F876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06" autoAdjust="0"/>
    <p:restoredTop sz="95460" autoAdjust="0"/>
  </p:normalViewPr>
  <p:slideViewPr>
    <p:cSldViewPr snapToGrid="0" snapToObjects="1">
      <p:cViewPr varScale="1">
        <p:scale>
          <a:sx n="107" d="100"/>
          <a:sy n="107" d="100"/>
        </p:scale>
        <p:origin x="-101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82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VLHDATA\INSTIT\ITO\10_Collaborateurs\Valentine\MasterPlanWHV_2\&#233;tablissement%20hotels%20suis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CH"/>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9495077574673E-2"/>
          <c:y val="4.626707195341101E-2"/>
          <c:w val="0.94447951733345892"/>
          <c:h val="0.90746585609317798"/>
        </c:manualLayout>
      </c:layout>
      <c:barChart>
        <c:barDir val="bar"/>
        <c:grouping val="clustered"/>
        <c:varyColors val="0"/>
        <c:ser>
          <c:idx val="5"/>
          <c:order val="0"/>
          <c:tx>
            <c:strRef>
              <c:f>Sheet1!$A$8</c:f>
              <c:strCache>
                <c:ptCount val="1"/>
                <c:pt idx="0">
                  <c:v>Établissement 5 étoiles</c:v>
                </c:pt>
              </c:strCache>
            </c:strRef>
          </c:tx>
          <c:spPr>
            <a:solidFill>
              <a:srgbClr val="E28E6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trendline>
            <c:trendlineType val="linear"/>
            <c:dispRSqr val="0"/>
            <c:dispEq val="0"/>
          </c:trendline>
          <c:trendline>
            <c:trendlineType val="linear"/>
            <c:dispRSqr val="0"/>
            <c:dispEq val="0"/>
          </c:trendline>
          <c:val>
            <c:numRef>
              <c:f>Sheet1!$C$8</c:f>
              <c:numCache>
                <c:formatCode>0.0%</c:formatCode>
                <c:ptCount val="1"/>
                <c:pt idx="0">
                  <c:v>2.9197080291970802E-2</c:v>
                </c:pt>
              </c:numCache>
            </c:numRef>
          </c:val>
        </c:ser>
        <c:ser>
          <c:idx val="4"/>
          <c:order val="1"/>
          <c:tx>
            <c:strRef>
              <c:f>Sheet1!$A$7</c:f>
              <c:strCache>
                <c:ptCount val="1"/>
                <c:pt idx="0">
                  <c:v>Établissement 4 étoiles</c:v>
                </c:pt>
              </c:strCache>
            </c:strRef>
          </c:tx>
          <c:spPr>
            <a:solidFill>
              <a:srgbClr val="91848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Sheet1!$C$7</c:f>
              <c:numCache>
                <c:formatCode>0.0%</c:formatCode>
                <c:ptCount val="1"/>
                <c:pt idx="0">
                  <c:v>0.21532846715328466</c:v>
                </c:pt>
              </c:numCache>
            </c:numRef>
          </c:val>
        </c:ser>
        <c:ser>
          <c:idx val="3"/>
          <c:order val="2"/>
          <c:tx>
            <c:strRef>
              <c:f>Sheet1!$A$6</c:f>
              <c:strCache>
                <c:ptCount val="1"/>
                <c:pt idx="0">
                  <c:v>Établissement 3 étoiles</c:v>
                </c:pt>
              </c:strCache>
            </c:strRef>
          </c:tx>
          <c:spPr>
            <a:solidFill>
              <a:srgbClr val="BE7D7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Sheet1!$C$6</c:f>
              <c:numCache>
                <c:formatCode>0.0%</c:formatCode>
                <c:ptCount val="1"/>
                <c:pt idx="0">
                  <c:v>0.53284671532846717</c:v>
                </c:pt>
              </c:numCache>
            </c:numRef>
          </c:val>
        </c:ser>
        <c:ser>
          <c:idx val="2"/>
          <c:order val="3"/>
          <c:tx>
            <c:strRef>
              <c:f>Sheet1!$A$5</c:f>
              <c:strCache>
                <c:ptCount val="1"/>
                <c:pt idx="0">
                  <c:v>Établissement 2 étoiles</c:v>
                </c:pt>
              </c:strCache>
            </c:strRef>
          </c:tx>
          <c:spPr>
            <a:solidFill>
              <a:srgbClr val="A28E6A"/>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Sheet1!$C$5</c:f>
              <c:numCache>
                <c:formatCode>0.0%</c:formatCode>
                <c:ptCount val="1"/>
                <c:pt idx="0">
                  <c:v>9.1240875912408759E-2</c:v>
                </c:pt>
              </c:numCache>
            </c:numRef>
          </c:val>
        </c:ser>
        <c:ser>
          <c:idx val="1"/>
          <c:order val="4"/>
          <c:tx>
            <c:strRef>
              <c:f>Sheet1!$A$4</c:f>
              <c:strCache>
                <c:ptCount val="1"/>
                <c:pt idx="0">
                  <c:v>Établissement 1 étoile</c:v>
                </c:pt>
              </c:strCache>
            </c:strRef>
          </c:tx>
          <c:spPr>
            <a:solidFill>
              <a:srgbClr val="9B2D1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Sheet1!$C$4</c:f>
              <c:numCache>
                <c:formatCode>0.0%</c:formatCode>
                <c:ptCount val="1"/>
                <c:pt idx="0">
                  <c:v>4.0145985401459854E-2</c:v>
                </c:pt>
              </c:numCache>
            </c:numRef>
          </c:val>
        </c:ser>
        <c:ser>
          <c:idx val="0"/>
          <c:order val="5"/>
          <c:tx>
            <c:strRef>
              <c:f>Sheet1!$A$3</c:f>
              <c:strCache>
                <c:ptCount val="1"/>
                <c:pt idx="0">
                  <c:v>Swiss Lodge et autre</c:v>
                </c:pt>
              </c:strCache>
            </c:strRef>
          </c:tx>
          <c:spPr>
            <a:solidFill>
              <a:srgbClr val="C00000"/>
            </a:solidFill>
          </c:spPr>
          <c:invertIfNegative val="0"/>
          <c:dPt>
            <c:idx val="0"/>
            <c:invertIfNegative val="0"/>
            <c:bubble3D val="0"/>
            <c:spPr>
              <a:solidFill>
                <a:srgbClr val="D34817"/>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Sheet1!$C$3</c:f>
              <c:numCache>
                <c:formatCode>0.0%</c:formatCode>
                <c:ptCount val="1"/>
                <c:pt idx="0">
                  <c:v>9.1240875912408759E-2</c:v>
                </c:pt>
              </c:numCache>
            </c:numRef>
          </c:val>
        </c:ser>
        <c:dLbls>
          <c:showLegendKey val="0"/>
          <c:showVal val="0"/>
          <c:showCatName val="0"/>
          <c:showSerName val="0"/>
          <c:showPercent val="0"/>
          <c:showBubbleSize val="0"/>
        </c:dLbls>
        <c:gapWidth val="447"/>
        <c:overlap val="-100"/>
        <c:axId val="180338688"/>
        <c:axId val="180340224"/>
      </c:barChart>
      <c:catAx>
        <c:axId val="180338688"/>
        <c:scaling>
          <c:orientation val="minMax"/>
        </c:scaling>
        <c:delete val="0"/>
        <c:axPos val="l"/>
        <c:majorTickMark val="none"/>
        <c:minorTickMark val="none"/>
        <c:tickLblPos val="none"/>
        <c:spPr>
          <a:noFill/>
          <a:ln>
            <a:noFill/>
          </a:ln>
        </c:spPr>
        <c:crossAx val="180340224"/>
        <c:crosses val="autoZero"/>
        <c:auto val="1"/>
        <c:lblAlgn val="ctr"/>
        <c:lblOffset val="100"/>
        <c:noMultiLvlLbl val="0"/>
      </c:catAx>
      <c:valAx>
        <c:axId val="180340224"/>
        <c:scaling>
          <c:orientation val="minMax"/>
        </c:scaling>
        <c:delete val="1"/>
        <c:axPos val="b"/>
        <c:numFmt formatCode="0.0%" sourceLinked="1"/>
        <c:majorTickMark val="out"/>
        <c:minorTickMark val="none"/>
        <c:tickLblPos val="nextTo"/>
        <c:crossAx val="180338688"/>
        <c:crosses val="autoZero"/>
        <c:crossBetween val="between"/>
      </c:valAx>
      <c:spPr>
        <a:noFill/>
        <a:ln>
          <a:noFill/>
        </a:ln>
      </c:spPr>
    </c:plotArea>
    <c:plotVisOnly val="1"/>
    <c:dispBlanksAs val="gap"/>
    <c:showDLblsOverMax val="0"/>
  </c:chart>
  <c:spPr>
    <a:noFill/>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42A095F-6127-4D49-B30B-A6BDFB0B858F}" type="datetimeFigureOut">
              <a:rPr lang="fr-FR" smtClean="0"/>
              <a:t>23/09/2015</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7CA2E8-BE4C-0140-9C82-A394798E973D}" type="slidenum">
              <a:rPr lang="fr-FR" smtClean="0"/>
              <a:t>‹#›</a:t>
            </a:fld>
            <a:endParaRPr lang="fr-FR"/>
          </a:p>
        </p:txBody>
      </p:sp>
    </p:spTree>
    <p:extLst>
      <p:ext uri="{BB962C8B-B14F-4D97-AF65-F5344CB8AC3E}">
        <p14:creationId xmlns:p14="http://schemas.microsoft.com/office/powerpoint/2010/main" val="3356787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2B69BAC-9FB6-4A58-8C2F-49C0D7E6E488}" type="datetimeFigureOut">
              <a:rPr lang="en-US" smtClean="0"/>
              <a:t>9/23/2015</a:t>
            </a:fld>
            <a:endParaRPr lang="en-US"/>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1A961B7-CFBA-4A1F-A406-C7696E21D8C6}" type="slidenum">
              <a:rPr lang="en-US" smtClean="0"/>
              <a:t>‹#›</a:t>
            </a:fld>
            <a:endParaRPr lang="en-US"/>
          </a:p>
        </p:txBody>
      </p:sp>
    </p:spTree>
    <p:extLst>
      <p:ext uri="{BB962C8B-B14F-4D97-AF65-F5344CB8AC3E}">
        <p14:creationId xmlns:p14="http://schemas.microsoft.com/office/powerpoint/2010/main" val="28818052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11A961B7-CFBA-4A1F-A406-C7696E21D8C6}" type="slidenum">
              <a:rPr lang="en-US" smtClean="0"/>
              <a:t>1</a:t>
            </a:fld>
            <a:endParaRPr lang="en-US" dirty="0"/>
          </a:p>
        </p:txBody>
      </p:sp>
    </p:spTree>
    <p:extLst>
      <p:ext uri="{BB962C8B-B14F-4D97-AF65-F5344CB8AC3E}">
        <p14:creationId xmlns:p14="http://schemas.microsoft.com/office/powerpoint/2010/main" val="577838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16</a:t>
            </a:fld>
            <a:endParaRPr lang="en-US" dirty="0"/>
          </a:p>
        </p:txBody>
      </p:sp>
    </p:spTree>
    <p:extLst>
      <p:ext uri="{BB962C8B-B14F-4D97-AF65-F5344CB8AC3E}">
        <p14:creationId xmlns:p14="http://schemas.microsoft.com/office/powerpoint/2010/main" val="4055066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17</a:t>
            </a:fld>
            <a:endParaRPr lang="en-US" dirty="0"/>
          </a:p>
        </p:txBody>
      </p:sp>
    </p:spTree>
    <p:extLst>
      <p:ext uri="{BB962C8B-B14F-4D97-AF65-F5344CB8AC3E}">
        <p14:creationId xmlns:p14="http://schemas.microsoft.com/office/powerpoint/2010/main" val="1423378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18</a:t>
            </a:fld>
            <a:endParaRPr lang="en-US" dirty="0"/>
          </a:p>
        </p:txBody>
      </p:sp>
    </p:spTree>
    <p:extLst>
      <p:ext uri="{BB962C8B-B14F-4D97-AF65-F5344CB8AC3E}">
        <p14:creationId xmlns:p14="http://schemas.microsoft.com/office/powerpoint/2010/main" val="1786620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8</a:t>
            </a:fld>
            <a:endParaRPr lang="en-US" dirty="0"/>
          </a:p>
        </p:txBody>
      </p:sp>
    </p:spTree>
    <p:extLst>
      <p:ext uri="{BB962C8B-B14F-4D97-AF65-F5344CB8AC3E}">
        <p14:creationId xmlns:p14="http://schemas.microsoft.com/office/powerpoint/2010/main" val="928158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9</a:t>
            </a:fld>
            <a:endParaRPr lang="en-US" dirty="0"/>
          </a:p>
        </p:txBody>
      </p:sp>
    </p:spTree>
    <p:extLst>
      <p:ext uri="{BB962C8B-B14F-4D97-AF65-F5344CB8AC3E}">
        <p14:creationId xmlns:p14="http://schemas.microsoft.com/office/powerpoint/2010/main" val="2915782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10</a:t>
            </a:fld>
            <a:endParaRPr lang="en-US" dirty="0"/>
          </a:p>
        </p:txBody>
      </p:sp>
    </p:spTree>
    <p:extLst>
      <p:ext uri="{BB962C8B-B14F-4D97-AF65-F5344CB8AC3E}">
        <p14:creationId xmlns:p14="http://schemas.microsoft.com/office/powerpoint/2010/main" val="2856623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11</a:t>
            </a:fld>
            <a:endParaRPr lang="en-US" dirty="0"/>
          </a:p>
        </p:txBody>
      </p:sp>
    </p:spTree>
    <p:extLst>
      <p:ext uri="{BB962C8B-B14F-4D97-AF65-F5344CB8AC3E}">
        <p14:creationId xmlns:p14="http://schemas.microsoft.com/office/powerpoint/2010/main" val="2683880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12</a:t>
            </a:fld>
            <a:endParaRPr lang="en-US" dirty="0"/>
          </a:p>
        </p:txBody>
      </p:sp>
    </p:spTree>
    <p:extLst>
      <p:ext uri="{BB962C8B-B14F-4D97-AF65-F5344CB8AC3E}">
        <p14:creationId xmlns:p14="http://schemas.microsoft.com/office/powerpoint/2010/main" val="2701947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13</a:t>
            </a:fld>
            <a:endParaRPr lang="en-US" dirty="0"/>
          </a:p>
        </p:txBody>
      </p:sp>
    </p:spTree>
    <p:extLst>
      <p:ext uri="{BB962C8B-B14F-4D97-AF65-F5344CB8AC3E}">
        <p14:creationId xmlns:p14="http://schemas.microsoft.com/office/powerpoint/2010/main" val="3824317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14</a:t>
            </a:fld>
            <a:endParaRPr lang="en-US" dirty="0"/>
          </a:p>
        </p:txBody>
      </p:sp>
    </p:spTree>
    <p:extLst>
      <p:ext uri="{BB962C8B-B14F-4D97-AF65-F5344CB8AC3E}">
        <p14:creationId xmlns:p14="http://schemas.microsoft.com/office/powerpoint/2010/main" val="1363054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1A961B7-CFBA-4A1F-A406-C7696E21D8C6}" type="slidenum">
              <a:rPr lang="en-US" smtClean="0"/>
              <a:t>15</a:t>
            </a:fld>
            <a:endParaRPr lang="en-US" dirty="0"/>
          </a:p>
        </p:txBody>
      </p:sp>
    </p:spTree>
    <p:extLst>
      <p:ext uri="{BB962C8B-B14F-4D97-AF65-F5344CB8AC3E}">
        <p14:creationId xmlns:p14="http://schemas.microsoft.com/office/powerpoint/2010/main" val="2260450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b="1" i="0">
                <a:latin typeface="Calibri"/>
                <a:cs typeface="Calibri"/>
              </a:defRPr>
            </a:lvl1pPr>
          </a:lstStyle>
          <a:p>
            <a:r>
              <a:rPr lang="en-US" smtClean="0"/>
              <a:t>Click to edit Master title style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
        <p:nvSpPr>
          <p:cNvPr id="4" name="Espace réservé de la date 3"/>
          <p:cNvSpPr>
            <a:spLocks noGrp="1"/>
          </p:cNvSpPr>
          <p:nvPr>
            <p:ph type="dt" sz="half" idx="10"/>
          </p:nvPr>
        </p:nvSpPr>
        <p:spPr/>
        <p:txBody>
          <a:bodyPr/>
          <a:lstStyle/>
          <a:p>
            <a:fld id="{98969042-746B-0740-923D-02FC1F6173EF}" type="datetime1">
              <a:rPr lang="fr-CH" smtClean="0"/>
              <a:t>23.09.2015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7386396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57EA1152-DBAB-7B43-BB14-8E7248B1244D}" type="datetime1">
              <a:rPr lang="fr-CH" smtClean="0"/>
              <a:t>23.09.2015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3123095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p>
            <a:fld id="{44EF0E55-BC19-E644-BBAC-4B3AEAA9716A}" type="datetime1">
              <a:rPr lang="fr-CH" smtClean="0"/>
              <a:t>23.09.2015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0607797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600"/>
            </a:lvl1pPr>
          </a:lstStyle>
          <a:p>
            <a:r>
              <a:rPr lang="en-US" smtClean="0"/>
              <a:t>Click to edit Master title style</a:t>
            </a:r>
            <a:endParaRPr lang="fr-FR" dirty="0"/>
          </a:p>
        </p:txBody>
      </p:sp>
      <p:sp>
        <p:nvSpPr>
          <p:cNvPr id="3" name="Espace réservé du contenu 2"/>
          <p:cNvSpPr>
            <a:spLocks noGrp="1"/>
          </p:cNvSpPr>
          <p:nvPr>
            <p:ph idx="1"/>
          </p:nvPr>
        </p:nvSpPr>
        <p:spPr/>
        <p:txBody>
          <a:bodyPr/>
          <a:lstStyle>
            <a:lvl1pPr>
              <a:defRPr sz="2600"/>
            </a:lvl1pPr>
            <a:lvl2pPr>
              <a:defRPr sz="2400"/>
            </a:lvl2pPr>
            <a:lvl3pPr>
              <a:defRPr sz="22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
        <p:nvSpPr>
          <p:cNvPr id="4" name="Espace réservé de la date 3"/>
          <p:cNvSpPr>
            <a:spLocks noGrp="1"/>
          </p:cNvSpPr>
          <p:nvPr>
            <p:ph type="dt" sz="half" idx="10"/>
          </p:nvPr>
        </p:nvSpPr>
        <p:spPr/>
        <p:txBody>
          <a:bodyPr/>
          <a:lstStyle/>
          <a:p>
            <a:fld id="{88A567B7-9A24-224E-9163-D3857AFFB68E}" type="datetime1">
              <a:rPr lang="fr-CH" smtClean="0"/>
              <a:t>23.09.2015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40740914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p>
            <a:fld id="{C8CFC15F-B034-DC4D-ABD5-1318A68364A7}" type="datetime1">
              <a:rPr lang="fr-CH" smtClean="0"/>
              <a:t>23.09.2015</a:t>
            </a:fld>
            <a:endParaRPr lang="fr-FR"/>
          </a:p>
        </p:txBody>
      </p:sp>
      <p:sp>
        <p:nvSpPr>
          <p:cNvPr id="6" name="Espace réservé du numéro de diapositive 5"/>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4717534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938138"/>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4"/>
          <p:cNvSpPr>
            <a:spLocks noGrp="1"/>
          </p:cNvSpPr>
          <p:nvPr>
            <p:ph type="dt" sz="half" idx="10"/>
          </p:nvPr>
        </p:nvSpPr>
        <p:spPr/>
        <p:txBody>
          <a:bodyPr/>
          <a:lstStyle/>
          <a:p>
            <a:fld id="{E3B7476F-4ECA-8046-84F1-29100055055A}" type="datetime1">
              <a:rPr lang="fr-CH" smtClean="0"/>
              <a:t>23.09.2015</a:t>
            </a:fld>
            <a:endParaRPr lang="fr-FR" dirty="0"/>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dirty="0"/>
          </a:p>
        </p:txBody>
      </p:sp>
    </p:spTree>
    <p:extLst>
      <p:ext uri="{BB962C8B-B14F-4D97-AF65-F5344CB8AC3E}">
        <p14:creationId xmlns:p14="http://schemas.microsoft.com/office/powerpoint/2010/main" val="29652355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94457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58433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94457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58433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6"/>
          <p:cNvSpPr>
            <a:spLocks noGrp="1"/>
          </p:cNvSpPr>
          <p:nvPr>
            <p:ph type="dt" sz="half" idx="10"/>
          </p:nvPr>
        </p:nvSpPr>
        <p:spPr/>
        <p:txBody>
          <a:bodyPr/>
          <a:lstStyle/>
          <a:p>
            <a:fld id="{F0C0503C-AEAE-614F-8738-AED622E48250}" type="datetime1">
              <a:rPr lang="fr-CH" smtClean="0"/>
              <a:t>23.09.2015</a:t>
            </a:fld>
            <a:endParaRPr lang="fr-FR"/>
          </a:p>
        </p:txBody>
      </p:sp>
      <p:sp>
        <p:nvSpPr>
          <p:cNvPr id="9" name="Espace réservé du numéro de diapositive 8"/>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39443988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2"/>
          <p:cNvSpPr>
            <a:spLocks noGrp="1"/>
          </p:cNvSpPr>
          <p:nvPr>
            <p:ph type="dt" sz="half" idx="10"/>
          </p:nvPr>
        </p:nvSpPr>
        <p:spPr/>
        <p:txBody>
          <a:bodyPr/>
          <a:lstStyle/>
          <a:p>
            <a:fld id="{C903B72F-ED32-744D-ADED-09338CE0C951}" type="datetime1">
              <a:rPr lang="fr-CH" smtClean="0"/>
              <a:t>23.09.2015</a:t>
            </a:fld>
            <a:endParaRPr lang="fr-F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25469426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D82A2E-A2F1-9940-9E51-5BCA79FF7CF8}" type="datetime1">
              <a:rPr lang="fr-CH" smtClean="0"/>
              <a:t>23.09.2015</a:t>
            </a:fld>
            <a:endParaRPr lang="fr-FR"/>
          </a:p>
        </p:txBody>
      </p:sp>
      <p:sp>
        <p:nvSpPr>
          <p:cNvPr id="4" name="Espace réservé du numéro de diapositive 3"/>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105447959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807394"/>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8073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96944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6257A9B8-9C6B-7C44-9C31-374537BFC76D}" type="datetime1">
              <a:rPr lang="fr-CH" smtClean="0"/>
              <a:t>23.09.2015</a:t>
            </a:fld>
            <a:endParaRPr lang="fr-FR"/>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6451143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5036560"/>
            <a:ext cx="5486400" cy="566738"/>
          </a:xfrm>
        </p:spPr>
        <p:txBody>
          <a:bodyPr anchor="b"/>
          <a:lstStyle>
            <a:lvl1pPr algn="l">
              <a:defRPr sz="2000" b="1"/>
            </a:lvl1pPr>
          </a:lstStyle>
          <a:p>
            <a:r>
              <a:rPr lang="en-US" smtClean="0"/>
              <a:t>Click to edit Master title style</a:t>
            </a:r>
            <a:endParaRPr lang="fr-FR" dirty="0"/>
          </a:p>
        </p:txBody>
      </p:sp>
      <p:sp>
        <p:nvSpPr>
          <p:cNvPr id="3" name="Espace réservé pour une image  2"/>
          <p:cNvSpPr>
            <a:spLocks noGrp="1"/>
          </p:cNvSpPr>
          <p:nvPr>
            <p:ph type="pic" idx="1"/>
          </p:nvPr>
        </p:nvSpPr>
        <p:spPr>
          <a:xfrm>
            <a:off x="1792288" y="8903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r-FR"/>
          </a:p>
        </p:txBody>
      </p:sp>
      <p:sp>
        <p:nvSpPr>
          <p:cNvPr id="4" name="Espace réservé du texte 3"/>
          <p:cNvSpPr>
            <a:spLocks noGrp="1"/>
          </p:cNvSpPr>
          <p:nvPr>
            <p:ph type="body" sz="half" idx="2"/>
          </p:nvPr>
        </p:nvSpPr>
        <p:spPr>
          <a:xfrm>
            <a:off x="1792288" y="560329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4"/>
          <p:cNvSpPr>
            <a:spLocks noGrp="1"/>
          </p:cNvSpPr>
          <p:nvPr>
            <p:ph type="dt" sz="half" idx="10"/>
          </p:nvPr>
        </p:nvSpPr>
        <p:spPr/>
        <p:txBody>
          <a:bodyPr/>
          <a:lstStyle/>
          <a:p>
            <a:fld id="{70DC22F5-D6BD-8A44-98BF-9E09E2737F57}" type="datetime1">
              <a:rPr lang="fr-CH" smtClean="0"/>
              <a:t>23.09.2015</a:t>
            </a:fld>
            <a:endParaRPr lang="fr-FR"/>
          </a:p>
        </p:txBody>
      </p:sp>
      <p:sp>
        <p:nvSpPr>
          <p:cNvPr id="7" name="Espace réservé du numéro de diapositive 6"/>
          <p:cNvSpPr>
            <a:spLocks noGrp="1"/>
          </p:cNvSpPr>
          <p:nvPr>
            <p:ph type="sldNum" sz="quarter" idx="12"/>
          </p:nvPr>
        </p:nvSpPr>
        <p:spPr/>
        <p:txBody>
          <a:bodyPr/>
          <a:lstStyle/>
          <a:p>
            <a:fld id="{90DD2C6B-27DE-FA47-8F5D-2E0728E8EE60}" type="slidenum">
              <a:rPr lang="fr-FR" smtClean="0"/>
              <a:t>‹#›</a:t>
            </a:fld>
            <a:endParaRPr lang="fr-FR"/>
          </a:p>
        </p:txBody>
      </p:sp>
    </p:spTree>
    <p:extLst>
      <p:ext uri="{BB962C8B-B14F-4D97-AF65-F5344CB8AC3E}">
        <p14:creationId xmlns:p14="http://schemas.microsoft.com/office/powerpoint/2010/main" val="12154070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9" descr="etoil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886102" y="3538573"/>
            <a:ext cx="4270615" cy="5083675"/>
          </a:xfrm>
          <a:prstGeom prst="rect">
            <a:avLst/>
          </a:prstGeom>
        </p:spPr>
      </p:pic>
      <p:pic>
        <p:nvPicPr>
          <p:cNvPr id="9" name="Image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35514" y="0"/>
            <a:ext cx="3417618" cy="947252"/>
          </a:xfrm>
          <a:prstGeom prst="rect">
            <a:avLst/>
          </a:prstGeom>
        </p:spPr>
      </p:pic>
      <p:sp>
        <p:nvSpPr>
          <p:cNvPr id="2" name="Espace réservé du titre 1"/>
          <p:cNvSpPr>
            <a:spLocks noGrp="1"/>
          </p:cNvSpPr>
          <p:nvPr>
            <p:ph type="title"/>
          </p:nvPr>
        </p:nvSpPr>
        <p:spPr>
          <a:xfrm>
            <a:off x="457200" y="795138"/>
            <a:ext cx="8229600" cy="1143000"/>
          </a:xfrm>
          <a:prstGeom prst="rect">
            <a:avLst/>
          </a:prstGeom>
          <a:noFill/>
        </p:spPr>
        <p:txBody>
          <a:bodyPr vert="horz" lIns="91440" tIns="45720" rIns="91440" bIns="45720" rtlCol="0" anchor="ctr">
            <a:normAutofit/>
          </a:bodyPr>
          <a:lstStyle/>
          <a:p>
            <a:r>
              <a:rPr lang="fr-CH" dirty="0" smtClean="0"/>
              <a:t>Cliquez et modifiez le titre</a:t>
            </a:r>
            <a:endParaRPr lang="fr-FR" dirty="0"/>
          </a:p>
        </p:txBody>
      </p:sp>
      <p:sp>
        <p:nvSpPr>
          <p:cNvPr id="3" name="Espace réservé du texte 2"/>
          <p:cNvSpPr>
            <a:spLocks noGrp="1"/>
          </p:cNvSpPr>
          <p:nvPr>
            <p:ph type="body" idx="1"/>
          </p:nvPr>
        </p:nvSpPr>
        <p:spPr>
          <a:xfrm>
            <a:off x="457200" y="2120700"/>
            <a:ext cx="8229600" cy="4525963"/>
          </a:xfrm>
          <a:prstGeom prst="rect">
            <a:avLst/>
          </a:prstGeom>
        </p:spPr>
        <p:txBody>
          <a:bodyPr vert="horz" lIns="91440" tIns="45720" rIns="91440" bIns="45720" rtlCol="0">
            <a:normAutofit/>
          </a:bodyPr>
          <a:lstStyle/>
          <a:p>
            <a:pPr lvl="0"/>
            <a:r>
              <a:rPr lang="fr-CH" dirty="0" smtClean="0"/>
              <a:t>Cliquez pour modifier les styles du texte du masque</a:t>
            </a:r>
          </a:p>
          <a:p>
            <a:pPr lvl="1"/>
            <a:r>
              <a:rPr lang="fr-CH" dirty="0" smtClean="0"/>
              <a:t>Deuxième niveau</a:t>
            </a:r>
          </a:p>
          <a:p>
            <a:pPr lvl="2"/>
            <a:r>
              <a:rPr lang="fr-CH" dirty="0" smtClean="0"/>
              <a:t>Troisième niveau</a:t>
            </a:r>
          </a:p>
          <a:p>
            <a:pPr lvl="3"/>
            <a:r>
              <a:rPr lang="fr-CH" dirty="0" smtClean="0"/>
              <a:t>Quatrième niveau</a:t>
            </a:r>
          </a:p>
          <a:p>
            <a:pPr lvl="4"/>
            <a:r>
              <a:rPr lang="fr-CH" dirty="0" smtClean="0"/>
              <a:t>Cinquième niveau</a:t>
            </a:r>
            <a:endParaRPr lang="fr-FR" dirty="0"/>
          </a:p>
        </p:txBody>
      </p:sp>
      <p:sp>
        <p:nvSpPr>
          <p:cNvPr id="4" name="Espace réservé de la date 3"/>
          <p:cNvSpPr>
            <a:spLocks noGrp="1"/>
          </p:cNvSpPr>
          <p:nvPr>
            <p:ph type="dt" sz="half" idx="2"/>
          </p:nvPr>
        </p:nvSpPr>
        <p:spPr>
          <a:xfrm>
            <a:off x="7523661" y="6492875"/>
            <a:ext cx="805012" cy="365125"/>
          </a:xfrm>
          <a:prstGeom prst="rect">
            <a:avLst/>
          </a:prstGeom>
        </p:spPr>
        <p:txBody>
          <a:bodyPr vert="horz" lIns="91440" tIns="45720" rIns="91440" bIns="45720" rtlCol="0" anchor="ctr"/>
          <a:lstStyle>
            <a:lvl1pPr algn="l">
              <a:defRPr sz="1100">
                <a:solidFill>
                  <a:schemeClr val="tx1">
                    <a:tint val="75000"/>
                  </a:schemeClr>
                </a:solidFill>
              </a:defRPr>
            </a:lvl1pPr>
          </a:lstStyle>
          <a:p>
            <a:fld id="{B68548DD-7998-3044-935D-91A0C1295DFE}" type="datetime1">
              <a:rPr lang="fr-CH" smtClean="0"/>
              <a:t>23.09.2015</a:t>
            </a:fld>
            <a:endParaRPr lang="fr-FR" dirty="0"/>
          </a:p>
        </p:txBody>
      </p:sp>
      <p:sp>
        <p:nvSpPr>
          <p:cNvPr id="6" name="Espace réservé du numéro de diapositive 5"/>
          <p:cNvSpPr>
            <a:spLocks noGrp="1"/>
          </p:cNvSpPr>
          <p:nvPr>
            <p:ph type="sldNum" sz="quarter" idx="4"/>
          </p:nvPr>
        </p:nvSpPr>
        <p:spPr>
          <a:xfrm>
            <a:off x="6710862" y="6492875"/>
            <a:ext cx="2133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90DD2C6B-27DE-FA47-8F5D-2E0728E8EE60}" type="slidenum">
              <a:rPr lang="fr-FR" smtClean="0"/>
              <a:pPr/>
              <a:t>‹#›</a:t>
            </a:fld>
            <a:endParaRPr lang="fr-FR" dirty="0"/>
          </a:p>
        </p:txBody>
      </p:sp>
    </p:spTree>
    <p:extLst>
      <p:ext uri="{BB962C8B-B14F-4D97-AF65-F5344CB8AC3E}">
        <p14:creationId xmlns:p14="http://schemas.microsoft.com/office/powerpoint/2010/main" val="2816485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defTabSz="457200" rtl="0" eaLnBrk="1" latinLnBrk="0" hangingPunct="1">
        <a:spcBef>
          <a:spcPct val="0"/>
        </a:spcBef>
        <a:buNone/>
        <a:defRPr sz="3800" b="1" i="0" kern="1200">
          <a:solidFill>
            <a:schemeClr val="accent1"/>
          </a:solidFill>
          <a:latin typeface="Calibri"/>
          <a:ea typeface="+mj-ea"/>
          <a:cs typeface="Calibri"/>
        </a:defRPr>
      </a:lvl1pPr>
    </p:titleStyle>
    <p:bodyStyle>
      <a:lvl1pPr marL="342900" indent="-342900" algn="l" defTabSz="457200" rtl="0" eaLnBrk="1" latinLnBrk="0" hangingPunct="1">
        <a:spcBef>
          <a:spcPct val="20000"/>
        </a:spcBef>
        <a:buFont typeface="Arial"/>
        <a:buChar char="•"/>
        <a:defRPr sz="2800" kern="1200">
          <a:solidFill>
            <a:schemeClr val="accent1"/>
          </a:solidFill>
          <a:latin typeface="Calibri"/>
          <a:ea typeface="+mn-ea"/>
          <a:cs typeface="Calibri"/>
        </a:defRPr>
      </a:lvl1pPr>
      <a:lvl2pPr marL="742950" indent="-285750" algn="l" defTabSz="457200" rtl="0" eaLnBrk="1" latinLnBrk="0" hangingPunct="1">
        <a:spcBef>
          <a:spcPct val="20000"/>
        </a:spcBef>
        <a:buFont typeface="Arial"/>
        <a:buChar char="–"/>
        <a:defRPr sz="2600" kern="1200">
          <a:solidFill>
            <a:schemeClr val="accent2"/>
          </a:solidFill>
          <a:latin typeface="Calibri"/>
          <a:ea typeface="+mn-ea"/>
          <a:cs typeface="Calibri"/>
        </a:defRPr>
      </a:lvl2pPr>
      <a:lvl3pPr marL="1143000" indent="-228600" algn="l" defTabSz="457200" rtl="0" eaLnBrk="1" latinLnBrk="0" hangingPunct="1">
        <a:spcBef>
          <a:spcPct val="20000"/>
        </a:spcBef>
        <a:buFont typeface="Arial"/>
        <a:buChar char="•"/>
        <a:defRPr sz="2400" b="0" i="0" kern="1200">
          <a:solidFill>
            <a:schemeClr val="bg2"/>
          </a:solidFill>
          <a:latin typeface="Calibri"/>
          <a:ea typeface="+mn-ea"/>
          <a:cs typeface="Calibri"/>
        </a:defRPr>
      </a:lvl3pPr>
      <a:lvl4pPr marL="1600200" indent="-228600" algn="l" defTabSz="457200" rtl="0" eaLnBrk="1" latinLnBrk="0" hangingPunct="1">
        <a:spcBef>
          <a:spcPct val="20000"/>
        </a:spcBef>
        <a:buFont typeface="Arial"/>
        <a:buChar char="–"/>
        <a:defRPr sz="2000" b="1" i="0" kern="1200">
          <a:solidFill>
            <a:schemeClr val="tx1"/>
          </a:solidFill>
          <a:latin typeface="Calibri"/>
          <a:ea typeface="+mn-ea"/>
          <a:cs typeface="Calibri"/>
        </a:defRPr>
      </a:lvl4pPr>
      <a:lvl5pPr marL="2057400" indent="-228600" algn="l" defTabSz="457200" rtl="0" eaLnBrk="1" latinLnBrk="0" hangingPunct="1">
        <a:spcBef>
          <a:spcPct val="20000"/>
        </a:spcBef>
        <a:buFont typeface="Arial"/>
        <a:buChar char="»"/>
        <a:defRPr sz="1800" b="1" i="1" kern="1200">
          <a:solidFill>
            <a:schemeClr val="tx1"/>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3.emf"/><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4.emf"/><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5.emf"/><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6.emf"/><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8.emf"/><Relationship Id="rId4" Type="http://schemas.openxmlformats.org/officeDocument/2006/relationships/image" Target="../media/image17.e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9.emf"/><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21.PNG"/><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www.tourobs.ch/" TargetMode="Externa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5.emf"/><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ond_14mars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5894" y="304800"/>
            <a:ext cx="5432213" cy="4074160"/>
          </a:xfrm>
          <a:prstGeom prst="rect">
            <a:avLst/>
          </a:prstGeom>
        </p:spPr>
      </p:pic>
      <p:sp>
        <p:nvSpPr>
          <p:cNvPr id="4" name="Rectangle 2"/>
          <p:cNvSpPr>
            <a:spLocks noGrp="1" noChangeArrowheads="1"/>
          </p:cNvSpPr>
          <p:nvPr>
            <p:ph type="ctrTitle"/>
          </p:nvPr>
        </p:nvSpPr>
        <p:spPr>
          <a:xfrm>
            <a:off x="497136" y="4545088"/>
            <a:ext cx="8274723" cy="1063256"/>
          </a:xfrm>
        </p:spPr>
        <p:txBody>
          <a:bodyPr>
            <a:normAutofit fontScale="90000"/>
          </a:bodyPr>
          <a:lstStyle/>
          <a:p>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3200" dirty="0">
                <a:latin typeface="+mn-lt"/>
              </a:rPr>
              <a:t/>
            </a:r>
            <a:br>
              <a:rPr lang="fr-CH" sz="3200" dirty="0">
                <a:latin typeface="+mn-lt"/>
              </a:rPr>
            </a:br>
            <a:r>
              <a:rPr lang="fr-CH" sz="3200" dirty="0" smtClean="0">
                <a:latin typeface="+mn-lt"/>
              </a:rPr>
              <a:t/>
            </a:r>
            <a:br>
              <a:rPr lang="fr-CH" sz="3200" dirty="0" smtClean="0">
                <a:latin typeface="+mn-lt"/>
              </a:rPr>
            </a:br>
            <a:r>
              <a:rPr lang="fr-CH" sz="4400" dirty="0" err="1" smtClean="0">
                <a:latin typeface="+mn-lt"/>
              </a:rPr>
              <a:t>Probleme</a:t>
            </a:r>
            <a:r>
              <a:rPr lang="fr-CH" sz="4400" dirty="0" smtClean="0">
                <a:latin typeface="+mn-lt"/>
              </a:rPr>
              <a:t> </a:t>
            </a:r>
            <a:r>
              <a:rPr lang="fr-CH" sz="4400" dirty="0" err="1" smtClean="0">
                <a:latin typeface="+mn-lt"/>
              </a:rPr>
              <a:t>und</a:t>
            </a:r>
            <a:r>
              <a:rPr lang="fr-CH" sz="4400" dirty="0" smtClean="0">
                <a:latin typeface="+mn-lt"/>
              </a:rPr>
              <a:t> </a:t>
            </a:r>
            <a:r>
              <a:rPr lang="fr-CH" sz="4400" dirty="0" err="1" smtClean="0">
                <a:latin typeface="+mn-lt"/>
              </a:rPr>
              <a:t>Herausforderungen</a:t>
            </a:r>
            <a:r>
              <a:rPr lang="fr-CH" sz="4400" dirty="0" smtClean="0">
                <a:latin typeface="+mn-lt"/>
              </a:rPr>
              <a:t> </a:t>
            </a:r>
            <a:r>
              <a:rPr lang="fr-CH" sz="4400" dirty="0" err="1" smtClean="0">
                <a:latin typeface="+mn-lt"/>
              </a:rPr>
              <a:t>für</a:t>
            </a:r>
            <a:r>
              <a:rPr lang="fr-CH" sz="4400" dirty="0" smtClean="0">
                <a:latin typeface="+mn-lt"/>
              </a:rPr>
              <a:t> die </a:t>
            </a:r>
            <a:r>
              <a:rPr lang="fr-CH" sz="4400" dirty="0" err="1" smtClean="0">
                <a:latin typeface="+mn-lt"/>
              </a:rPr>
              <a:t>Walliser</a:t>
            </a:r>
            <a:r>
              <a:rPr lang="fr-CH" sz="4400" dirty="0" smtClean="0">
                <a:latin typeface="+mn-lt"/>
              </a:rPr>
              <a:t> </a:t>
            </a:r>
            <a:r>
              <a:rPr lang="fr-CH" sz="4400" dirty="0" err="1" smtClean="0">
                <a:latin typeface="+mn-lt"/>
              </a:rPr>
              <a:t>Hotellerie</a:t>
            </a:r>
            <a:r>
              <a:rPr lang="fr-CH" sz="3200" dirty="0" smtClean="0">
                <a:latin typeface="+mn-lt"/>
              </a:rPr>
              <a:t/>
            </a:r>
            <a:br>
              <a:rPr lang="fr-CH" sz="3200" dirty="0" smtClean="0">
                <a:latin typeface="+mn-lt"/>
              </a:rPr>
            </a:br>
            <a:r>
              <a:rPr lang="fr-CH" sz="3200" dirty="0" smtClean="0">
                <a:latin typeface="+mn-lt"/>
              </a:rPr>
              <a:t> </a:t>
            </a:r>
            <a:br>
              <a:rPr lang="fr-CH" sz="3200" dirty="0" smtClean="0">
                <a:latin typeface="+mn-lt"/>
              </a:rPr>
            </a:br>
            <a:r>
              <a:rPr lang="fr-CH" sz="3200" dirty="0" smtClean="0">
                <a:latin typeface="+mn-lt"/>
              </a:rPr>
              <a:t>Analyse der </a:t>
            </a:r>
            <a:r>
              <a:rPr lang="fr-CH" sz="3200" dirty="0" err="1" smtClean="0">
                <a:latin typeface="+mn-lt"/>
              </a:rPr>
              <a:t>Resultate</a:t>
            </a:r>
            <a:r>
              <a:rPr lang="fr-CH" sz="3200" dirty="0" smtClean="0">
                <a:latin typeface="+mn-lt"/>
              </a:rPr>
              <a:t> </a:t>
            </a:r>
            <a:r>
              <a:rPr lang="fr-CH" sz="3200" dirty="0" err="1" smtClean="0">
                <a:latin typeface="+mn-lt"/>
              </a:rPr>
              <a:t>einer</a:t>
            </a:r>
            <a:r>
              <a:rPr lang="fr-CH" sz="3200" dirty="0" smtClean="0">
                <a:latin typeface="+mn-lt"/>
              </a:rPr>
              <a:t> </a:t>
            </a:r>
            <a:r>
              <a:rPr lang="fr-CH" sz="3200" dirty="0" err="1" smtClean="0">
                <a:latin typeface="+mn-lt"/>
              </a:rPr>
              <a:t>Umfrage</a:t>
            </a:r>
            <a:r>
              <a:rPr lang="fr-CH" sz="3200" dirty="0" smtClean="0">
                <a:latin typeface="+mn-lt"/>
              </a:rPr>
              <a:t> </a:t>
            </a:r>
            <a:r>
              <a:rPr lang="fr-CH" sz="3300" b="1" dirty="0" err="1" smtClean="0">
                <a:latin typeface="+mn-lt"/>
              </a:rPr>
              <a:t>bei</a:t>
            </a:r>
            <a:r>
              <a:rPr lang="fr-CH" sz="3300" b="1" dirty="0" smtClean="0">
                <a:latin typeface="+mn-lt"/>
              </a:rPr>
              <a:t> den </a:t>
            </a:r>
            <a:r>
              <a:rPr lang="fr-CH" sz="3300" b="1" dirty="0" err="1" smtClean="0">
                <a:latin typeface="+mn-lt"/>
              </a:rPr>
              <a:t>Mitgliedern</a:t>
            </a:r>
            <a:r>
              <a:rPr lang="fr-CH" sz="3300" b="1" dirty="0" smtClean="0">
                <a:latin typeface="+mn-lt"/>
              </a:rPr>
              <a:t> des </a:t>
            </a:r>
            <a:r>
              <a:rPr lang="fr-CH" sz="3300" b="1" dirty="0" err="1" smtClean="0">
                <a:latin typeface="+mn-lt"/>
              </a:rPr>
              <a:t>Walliser</a:t>
            </a:r>
            <a:r>
              <a:rPr lang="fr-CH" sz="3300" b="1" dirty="0" smtClean="0">
                <a:latin typeface="+mn-lt"/>
              </a:rPr>
              <a:t> </a:t>
            </a:r>
            <a:r>
              <a:rPr lang="fr-CH" sz="3300" b="1" dirty="0" err="1" smtClean="0">
                <a:latin typeface="+mn-lt"/>
              </a:rPr>
              <a:t>Hoteliervereins</a:t>
            </a:r>
            <a:r>
              <a:rPr lang="fr-CH" sz="3300" b="1" dirty="0" smtClean="0">
                <a:latin typeface="+mn-lt"/>
              </a:rPr>
              <a:t> </a:t>
            </a:r>
            <a:r>
              <a:rPr lang="fr-CH" sz="3300" dirty="0" smtClean="0">
                <a:latin typeface="+mn-lt"/>
              </a:rPr>
              <a:t>(WHV) </a:t>
            </a:r>
            <a:r>
              <a:rPr lang="fr-CH" sz="3300" b="1" dirty="0" smtClean="0">
                <a:latin typeface="+mn-lt"/>
              </a:rPr>
              <a:t/>
            </a:r>
            <a:br>
              <a:rPr lang="fr-CH" sz="3300" b="1" dirty="0" smtClean="0">
                <a:latin typeface="+mn-lt"/>
              </a:rPr>
            </a:br>
            <a:r>
              <a:rPr lang="fr-CH" sz="3300" b="1" dirty="0" smtClean="0">
                <a:latin typeface="+mn-lt"/>
              </a:rPr>
              <a:t/>
            </a:r>
            <a:br>
              <a:rPr lang="fr-CH" sz="3300" b="1" dirty="0" smtClean="0">
                <a:latin typeface="+mn-lt"/>
              </a:rPr>
            </a:br>
            <a:r>
              <a:rPr lang="fr-CH" sz="3300" dirty="0" smtClean="0">
                <a:latin typeface="+mn-lt"/>
              </a:rPr>
              <a:t>Mai 2015</a:t>
            </a: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en-US" sz="2900" dirty="0">
                <a:solidFill>
                  <a:schemeClr val="tx1"/>
                </a:solidFill>
                <a:latin typeface="+mn-lt"/>
              </a:rPr>
              <a:t/>
            </a:r>
            <a:br>
              <a:rPr lang="en-US" sz="2900" dirty="0">
                <a:solidFill>
                  <a:schemeClr val="tx1"/>
                </a:solidFill>
                <a:latin typeface="+mn-lt"/>
              </a:rPr>
            </a:br>
            <a:r>
              <a:rPr lang="en-US" sz="2800" dirty="0">
                <a:latin typeface="+mn-lt"/>
              </a:rPr>
              <a:t/>
            </a:r>
            <a:br>
              <a:rPr lang="en-US" sz="2800" dirty="0">
                <a:latin typeface="+mn-lt"/>
              </a:rPr>
            </a:br>
            <a:r>
              <a:rPr lang="fr-CH" sz="3200" dirty="0" smtClean="0">
                <a:solidFill>
                  <a:schemeClr val="accent1"/>
                </a:solidFill>
                <a:latin typeface="+mn-lt"/>
              </a:rPr>
              <a:t/>
            </a:r>
            <a:br>
              <a:rPr lang="fr-CH" sz="3200" dirty="0" smtClean="0">
                <a:solidFill>
                  <a:schemeClr val="accent1"/>
                </a:solidFill>
                <a:latin typeface="+mn-lt"/>
              </a:rPr>
            </a:br>
            <a:r>
              <a:rPr lang="fr-CH" sz="3200" dirty="0" smtClean="0">
                <a:latin typeface="+mn-lt"/>
              </a:rPr>
              <a:t/>
            </a:r>
            <a:br>
              <a:rPr lang="fr-CH" sz="3200" dirty="0" smtClean="0">
                <a:latin typeface="+mn-lt"/>
              </a:rPr>
            </a:br>
            <a:r>
              <a:rPr lang="fr-CH" sz="3200" dirty="0" smtClean="0">
                <a:latin typeface="+mn-lt"/>
              </a:rPr>
              <a:t/>
            </a:r>
            <a:br>
              <a:rPr lang="fr-CH" sz="3200" dirty="0" smtClean="0">
                <a:latin typeface="+mn-lt"/>
              </a:rPr>
            </a:br>
            <a:r>
              <a:rPr lang="fr-CH" sz="2800" b="0" dirty="0" smtClean="0">
                <a:latin typeface="+mn-lt"/>
              </a:rPr>
              <a:t/>
            </a:r>
            <a:br>
              <a:rPr lang="fr-CH" sz="2800" b="0" dirty="0" smtClean="0">
                <a:latin typeface="+mn-lt"/>
              </a:rPr>
            </a:br>
            <a:r>
              <a:rPr lang="fr-CH" sz="3200" b="0" dirty="0" smtClean="0">
                <a:latin typeface="+mn-lt"/>
              </a:rPr>
              <a:t/>
            </a:r>
            <a:br>
              <a:rPr lang="fr-CH" sz="3200" b="0" dirty="0" smtClean="0">
                <a:latin typeface="+mn-lt"/>
              </a:rPr>
            </a:br>
            <a:r>
              <a:rPr lang="fr-CH" sz="3200" b="0" dirty="0" smtClean="0">
                <a:latin typeface="+mn-lt"/>
              </a:rPr>
              <a:t/>
            </a:r>
            <a:br>
              <a:rPr lang="fr-CH" sz="3200" b="0" dirty="0" smtClean="0">
                <a:latin typeface="+mn-lt"/>
              </a:rPr>
            </a:br>
            <a:endParaRPr lang="fr-CH" sz="3200" dirty="0" smtClean="0">
              <a:latin typeface="+mn-lt"/>
            </a:endParaRPr>
          </a:p>
        </p:txBody>
      </p:sp>
    </p:spTree>
    <p:extLst>
      <p:ext uri="{BB962C8B-B14F-4D97-AF65-F5344CB8AC3E}">
        <p14:creationId xmlns:p14="http://schemas.microsoft.com/office/powerpoint/2010/main" val="2640416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860397"/>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smtClean="0">
              <a:latin typeface="Calibri"/>
              <a:cs typeface="Calibri"/>
            </a:endParaRPr>
          </a:p>
          <a:p>
            <a:r>
              <a:rPr lang="fr-CH" sz="1800" b="0" dirty="0" err="1" smtClean="0">
                <a:latin typeface="Calibri"/>
                <a:cs typeface="Calibri"/>
              </a:rPr>
              <a:t>Öffnungszeiten</a:t>
            </a:r>
            <a:r>
              <a:rPr lang="fr-CH" sz="1800" b="0" dirty="0" smtClean="0">
                <a:latin typeface="Calibri"/>
                <a:cs typeface="Calibri"/>
              </a:rPr>
              <a:t> der </a:t>
            </a:r>
            <a:r>
              <a:rPr lang="fr-CH" sz="1800" b="0" dirty="0" err="1" smtClean="0">
                <a:latin typeface="Calibri"/>
                <a:cs typeface="Calibri"/>
              </a:rPr>
              <a:t>Hotelbetriebe</a:t>
            </a:r>
            <a:r>
              <a:rPr lang="fr-CH" sz="1800" b="0" dirty="0" smtClean="0">
                <a:latin typeface="Calibri"/>
                <a:cs typeface="Calibri"/>
              </a:rPr>
              <a:t>, </a:t>
            </a:r>
            <a:r>
              <a:rPr lang="fr-CH" sz="1800" b="0" dirty="0" err="1" smtClean="0">
                <a:latin typeface="Calibri"/>
                <a:cs typeface="Calibri"/>
              </a:rPr>
              <a:t>Funktion</a:t>
            </a:r>
            <a:r>
              <a:rPr lang="fr-CH" sz="1800" b="0" dirty="0" smtClean="0">
                <a:latin typeface="Calibri"/>
                <a:cs typeface="Calibri"/>
              </a:rPr>
              <a:t> des </a:t>
            </a:r>
            <a:r>
              <a:rPr lang="fr-CH" sz="1800" b="0" dirty="0" err="1" smtClean="0">
                <a:latin typeface="Calibri"/>
                <a:cs typeface="Calibri"/>
              </a:rPr>
              <a:t>Antwortenden</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Mitgliedsdauer</a:t>
            </a:r>
            <a:r>
              <a:rPr lang="fr-CH" sz="1800" b="0" dirty="0" smtClean="0">
                <a:latin typeface="Calibri"/>
                <a:cs typeface="Calibri"/>
              </a:rPr>
              <a:t> </a:t>
            </a:r>
            <a:r>
              <a:rPr lang="fr-CH" sz="1800" b="0" dirty="0" err="1" smtClean="0">
                <a:latin typeface="Calibri"/>
                <a:cs typeface="Calibri"/>
              </a:rPr>
              <a:t>beim</a:t>
            </a:r>
            <a:r>
              <a:rPr lang="fr-CH" sz="1800" b="0" dirty="0" smtClean="0">
                <a:latin typeface="Calibri"/>
                <a:cs typeface="Calibri"/>
              </a:rPr>
              <a:t> WHV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3547616" y="-1905140"/>
            <a:ext cx="568138"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10</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3560" y="1803068"/>
            <a:ext cx="7246602" cy="225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17514"/>
          <a:stretch/>
        </p:blipFill>
        <p:spPr bwMode="auto">
          <a:xfrm>
            <a:off x="503999" y="4490328"/>
            <a:ext cx="4110532"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045" y="4383971"/>
            <a:ext cx="4898115" cy="203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5410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de-CH" dirty="0" smtClean="0">
                <a:latin typeface="Calibri"/>
                <a:cs typeface="Calibri"/>
              </a:rPr>
              <a:t>. Problembereiche und Herausforderungen für die Walliser Hotellerie</a:t>
            </a:r>
          </a:p>
          <a:p>
            <a:r>
              <a:rPr lang="de-CH" sz="1800" b="0" dirty="0" smtClean="0">
                <a:latin typeface="Calibri"/>
                <a:cs typeface="Calibri"/>
              </a:rPr>
              <a:t>Schwierigkeiten bei der Finanzierung eines Projekts</a:t>
            </a:r>
            <a:endParaRPr lang="de-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11</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9933" y="5261288"/>
            <a:ext cx="8038531" cy="369234"/>
          </a:xfrm>
          <a:prstGeom prst="rect">
            <a:avLst/>
          </a:prstGeom>
        </p:spPr>
      </p:pic>
      <p:pic>
        <p:nvPicPr>
          <p:cNvPr id="10243"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r="35328"/>
          <a:stretch/>
        </p:blipFill>
        <p:spPr bwMode="auto">
          <a:xfrm>
            <a:off x="503997" y="2040882"/>
            <a:ext cx="8774249" cy="296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707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12</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4. </a:t>
            </a:r>
            <a:r>
              <a:rPr lang="fr-CH" dirty="0" err="1" smtClean="0">
                <a:latin typeface="Calibri"/>
                <a:cs typeface="Calibri"/>
              </a:rPr>
              <a:t>Problembereiche</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Hindernisse</a:t>
            </a:r>
            <a:r>
              <a:rPr lang="fr-CH" sz="1800" b="0" dirty="0" smtClean="0">
                <a:latin typeface="Calibri"/>
                <a:cs typeface="Calibri"/>
              </a:rPr>
              <a:t> </a:t>
            </a:r>
            <a:r>
              <a:rPr lang="fr-CH" sz="1800" b="0" dirty="0" err="1" smtClean="0">
                <a:latin typeface="Calibri"/>
                <a:cs typeface="Calibri"/>
              </a:rPr>
              <a:t>bei</a:t>
            </a:r>
            <a:r>
              <a:rPr lang="fr-CH" sz="1800" b="0" dirty="0" smtClean="0">
                <a:latin typeface="Calibri"/>
                <a:cs typeface="Calibri"/>
              </a:rPr>
              <a:t> der </a:t>
            </a:r>
            <a:r>
              <a:rPr lang="fr-CH" sz="1800" b="0" dirty="0" err="1" smtClean="0">
                <a:latin typeface="Calibri"/>
                <a:cs typeface="Calibri"/>
              </a:rPr>
              <a:t>Verbesserung</a:t>
            </a:r>
            <a:r>
              <a:rPr lang="fr-CH" sz="1800" b="0" dirty="0" smtClean="0">
                <a:latin typeface="Calibri"/>
                <a:cs typeface="Calibri"/>
              </a:rPr>
              <a:t> des </a:t>
            </a:r>
            <a:r>
              <a:rPr lang="fr-CH" sz="1800" b="0" dirty="0" err="1" smtClean="0">
                <a:latin typeface="Calibri"/>
                <a:cs typeface="Calibri"/>
              </a:rPr>
              <a:t>Ertrags</a:t>
            </a:r>
            <a:endParaRPr lang="fr-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431" y="4224058"/>
            <a:ext cx="8435823" cy="387483"/>
          </a:xfrm>
          <a:prstGeom prst="rect">
            <a:avLst/>
          </a:prstGeom>
        </p:spPr>
      </p:pic>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25358"/>
          <a:stretch/>
        </p:blipFill>
        <p:spPr bwMode="auto">
          <a:xfrm>
            <a:off x="661430" y="1949850"/>
            <a:ext cx="8384213" cy="208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0631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13</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fr-CH" dirty="0" err="1">
                <a:latin typeface="Calibri"/>
                <a:cs typeface="Calibri"/>
              </a:rPr>
              <a:t>Problembereiche</a:t>
            </a:r>
            <a:r>
              <a:rPr lang="fr-CH" dirty="0">
                <a:latin typeface="Calibri"/>
                <a:cs typeface="Calibri"/>
              </a:rPr>
              <a:t> une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Bereiche</a:t>
            </a:r>
            <a:r>
              <a:rPr lang="fr-CH" sz="1800" b="0" dirty="0" smtClean="0">
                <a:latin typeface="Calibri"/>
                <a:cs typeface="Calibri"/>
              </a:rPr>
              <a:t> die </a:t>
            </a:r>
            <a:r>
              <a:rPr lang="fr-CH" sz="1800" b="0" dirty="0" err="1" smtClean="0">
                <a:latin typeface="Calibri"/>
                <a:cs typeface="Calibri"/>
              </a:rPr>
              <a:t>sensibel</a:t>
            </a:r>
            <a:r>
              <a:rPr lang="fr-CH" sz="1800" b="0" dirty="0" smtClean="0">
                <a:latin typeface="Calibri"/>
                <a:cs typeface="Calibri"/>
              </a:rPr>
              <a:t> </a:t>
            </a:r>
            <a:r>
              <a:rPr lang="fr-CH" sz="1800" b="0" dirty="0" err="1" smtClean="0">
                <a:latin typeface="Calibri"/>
                <a:cs typeface="Calibri"/>
              </a:rPr>
              <a:t>auf</a:t>
            </a:r>
            <a:r>
              <a:rPr lang="fr-CH" sz="1800" b="0" dirty="0" smtClean="0">
                <a:latin typeface="Calibri"/>
                <a:cs typeface="Calibri"/>
              </a:rPr>
              <a:t> </a:t>
            </a:r>
            <a:r>
              <a:rPr lang="fr-CH" sz="1800" b="0" dirty="0" err="1" smtClean="0">
                <a:latin typeface="Calibri"/>
                <a:cs typeface="Calibri"/>
              </a:rPr>
              <a:t>Kostendruck</a:t>
            </a:r>
            <a:r>
              <a:rPr lang="fr-CH" sz="1800" b="0" dirty="0" smtClean="0">
                <a:latin typeface="Calibri"/>
                <a:cs typeface="Calibri"/>
              </a:rPr>
              <a:t> </a:t>
            </a:r>
            <a:r>
              <a:rPr lang="fr-CH" sz="1800" b="0" dirty="0" err="1" smtClean="0">
                <a:latin typeface="Calibri"/>
                <a:cs typeface="Calibri"/>
              </a:rPr>
              <a:t>sind</a:t>
            </a:r>
            <a:endParaRPr lang="fr-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176" y="4497013"/>
            <a:ext cx="8435823" cy="387483"/>
          </a:xfrm>
          <a:prstGeom prst="rect">
            <a:avLst/>
          </a:prstGeom>
        </p:spPr>
      </p:pic>
      <p:pic>
        <p:nvPicPr>
          <p:cNvPr id="1229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2819"/>
          <a:stretch/>
        </p:blipFill>
        <p:spPr bwMode="auto">
          <a:xfrm>
            <a:off x="708177" y="1948348"/>
            <a:ext cx="8482632" cy="2432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9967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14</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Herausforderungen in der Personalrekrutierung</a:t>
            </a:r>
            <a:endParaRPr lang="de-CH" sz="1800" b="0" dirty="0">
              <a:latin typeface="Calibri"/>
              <a:cs typeface="Calibri"/>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177" y="4906439"/>
            <a:ext cx="8435823" cy="387483"/>
          </a:xfrm>
          <a:prstGeom prst="rect">
            <a:avLst/>
          </a:prstGeom>
        </p:spPr>
      </p:pic>
      <p:pic>
        <p:nvPicPr>
          <p:cNvPr id="13314"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40000"/>
          <a:stretch/>
        </p:blipFill>
        <p:spPr bwMode="auto">
          <a:xfrm>
            <a:off x="503998" y="2007000"/>
            <a:ext cx="8640002" cy="255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651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15</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07291"/>
            <a:ext cx="164395" cy="8188964"/>
          </a:xfrm>
          <a:prstGeom prst="rect">
            <a:avLst/>
          </a:prstGeom>
        </p:spPr>
      </p:pic>
      <p:sp>
        <p:nvSpPr>
          <p:cNvPr id="10" name="Titre 1"/>
          <p:cNvSpPr txBox="1">
            <a:spLocks/>
          </p:cNvSpPr>
          <p:nvPr/>
        </p:nvSpPr>
        <p:spPr>
          <a:xfrm>
            <a:off x="503998" y="864000"/>
            <a:ext cx="8750691" cy="867433"/>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de-CH" dirty="0" smtClean="0">
                <a:latin typeface="Calibri"/>
                <a:cs typeface="Calibri"/>
              </a:rPr>
              <a:t>. Problembereiche und Herausforderungen für die Walliser Hotellerie</a:t>
            </a:r>
          </a:p>
          <a:p>
            <a:r>
              <a:rPr lang="de-CH" sz="1800" b="0" dirty="0" smtClean="0">
                <a:latin typeface="Calibri"/>
                <a:cs typeface="Calibri"/>
              </a:rPr>
              <a:t>Nachfolgeregelung und Art der vorgesehenen Nachfolge</a:t>
            </a:r>
            <a:endParaRPr lang="de-CH" sz="1800" b="0" dirty="0">
              <a:latin typeface="Calibri"/>
              <a:cs typeface="Calibri"/>
            </a:endParaRPr>
          </a:p>
        </p:txBody>
      </p:sp>
      <p:pic>
        <p:nvPicPr>
          <p:cNvPr id="143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998" y="1921052"/>
            <a:ext cx="9962307" cy="2108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98" y="4375884"/>
            <a:ext cx="10408092" cy="19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544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16</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de-CH" dirty="0" smtClean="0">
                <a:latin typeface="Calibri"/>
                <a:cs typeface="Calibri"/>
              </a:rPr>
              <a:t>Problembereiche und Herausforderungen für die Walliser Hotellerie</a:t>
            </a:r>
          </a:p>
          <a:p>
            <a:r>
              <a:rPr lang="de-CH" sz="1800" b="0" dirty="0" smtClean="0">
                <a:latin typeface="Calibri"/>
                <a:cs typeface="Calibri"/>
              </a:rPr>
              <a:t>Herausforderungen und Schwierigkeiten bei der Nachfolge</a:t>
            </a:r>
            <a:endParaRPr lang="de-CH" sz="1800" b="0" dirty="0">
              <a:latin typeface="Calibri"/>
              <a:cs typeface="Calibri"/>
            </a:endParaRPr>
          </a:p>
        </p:txBody>
      </p:sp>
      <p:sp>
        <p:nvSpPr>
          <p:cNvPr id="2" name="TextBox 1"/>
          <p:cNvSpPr txBox="1"/>
          <p:nvPr/>
        </p:nvSpPr>
        <p:spPr>
          <a:xfrm>
            <a:off x="395846" y="2007000"/>
            <a:ext cx="8133518" cy="461665"/>
          </a:xfrm>
          <a:prstGeom prst="rect">
            <a:avLst/>
          </a:prstGeom>
          <a:noFill/>
        </p:spPr>
        <p:txBody>
          <a:bodyPr wrap="square" rtlCol="0">
            <a:spAutoFit/>
          </a:bodyPr>
          <a:lstStyle/>
          <a:p>
            <a:r>
              <a:rPr lang="de-DE" sz="1200" b="1" dirty="0">
                <a:latin typeface="Times New Roman" panose="02020603050405020304" pitchFamily="18" charset="0"/>
                <a:cs typeface="Times New Roman" panose="02020603050405020304" pitchFamily="18" charset="0"/>
              </a:rPr>
              <a:t>Frage für Familienbetriebe: Was sind </a:t>
            </a:r>
            <a:r>
              <a:rPr lang="de-DE" sz="1200" b="1" dirty="0" smtClean="0">
                <a:latin typeface="Times New Roman" panose="02020603050405020304" pitchFamily="18" charset="0"/>
                <a:cs typeface="Times New Roman" panose="02020603050405020304" pitchFamily="18" charset="0"/>
              </a:rPr>
              <a:t>aus </a:t>
            </a:r>
            <a:r>
              <a:rPr lang="de-DE" sz="1200" b="1" dirty="0">
                <a:latin typeface="Times New Roman" panose="02020603050405020304" pitchFamily="18" charset="0"/>
                <a:cs typeface="Times New Roman" panose="02020603050405020304" pitchFamily="18" charset="0"/>
              </a:rPr>
              <a:t>Deiner Sicht die </a:t>
            </a:r>
            <a:r>
              <a:rPr lang="de-DE" sz="1200" b="1" dirty="0" err="1">
                <a:latin typeface="Times New Roman" panose="02020603050405020304" pitchFamily="18" charset="0"/>
                <a:cs typeface="Times New Roman" panose="02020603050405020304" pitchFamily="18" charset="0"/>
              </a:rPr>
              <a:t>grössten</a:t>
            </a:r>
            <a:r>
              <a:rPr lang="de-DE" sz="1200" b="1" dirty="0">
                <a:latin typeface="Times New Roman" panose="02020603050405020304" pitchFamily="18" charset="0"/>
                <a:cs typeface="Times New Roman" panose="02020603050405020304" pitchFamily="18" charset="0"/>
              </a:rPr>
              <a:t> Herausforderungen und Schwierigkeiten bei der Nachfolgeregelung für Deinen Betrieb?</a:t>
            </a:r>
            <a:endParaRPr lang="fr-CH" sz="1200" b="1"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431" y="4360535"/>
            <a:ext cx="8435823" cy="387483"/>
          </a:xfrm>
          <a:prstGeom prst="rect">
            <a:avLst/>
          </a:prstGeom>
        </p:spPr>
      </p:pic>
      <p:pic>
        <p:nvPicPr>
          <p:cNvPr id="1536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t="17942" r="48954"/>
          <a:stretch/>
        </p:blipFill>
        <p:spPr bwMode="auto">
          <a:xfrm>
            <a:off x="503998" y="2606721"/>
            <a:ext cx="8730217" cy="1569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2042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17</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sp>
        <p:nvSpPr>
          <p:cNvPr id="9"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4</a:t>
            </a:r>
            <a:r>
              <a:rPr lang="fr-CH" dirty="0" smtClean="0">
                <a:latin typeface="Calibri"/>
                <a:cs typeface="Calibri"/>
              </a:rPr>
              <a:t>. </a:t>
            </a:r>
            <a:r>
              <a:rPr lang="fr-CH" dirty="0" err="1">
                <a:latin typeface="Calibri"/>
                <a:cs typeface="Calibri"/>
              </a:rPr>
              <a:t>Problembereiche</a:t>
            </a:r>
            <a:r>
              <a:rPr lang="fr-CH" dirty="0">
                <a:latin typeface="Calibri"/>
                <a:cs typeface="Calibri"/>
              </a:rPr>
              <a:t> </a:t>
            </a:r>
            <a:r>
              <a:rPr lang="fr-CH" dirty="0" err="1" smtClean="0">
                <a:latin typeface="Calibri"/>
                <a:cs typeface="Calibri"/>
              </a:rPr>
              <a:t>und</a:t>
            </a:r>
            <a:r>
              <a:rPr lang="fr-CH" dirty="0" smtClean="0">
                <a:latin typeface="Calibri"/>
                <a:cs typeface="Calibri"/>
              </a:rPr>
              <a:t> </a:t>
            </a:r>
            <a:r>
              <a:rPr lang="fr-CH" dirty="0" err="1">
                <a:latin typeface="Calibri"/>
                <a:cs typeface="Calibri"/>
              </a:rPr>
              <a:t>Herausforderungen</a:t>
            </a:r>
            <a:r>
              <a:rPr lang="fr-CH" dirty="0">
                <a:latin typeface="Calibri"/>
                <a:cs typeface="Calibri"/>
              </a:rPr>
              <a:t> </a:t>
            </a:r>
            <a:r>
              <a:rPr lang="fr-CH" dirty="0" err="1">
                <a:latin typeface="Calibri"/>
                <a:cs typeface="Calibri"/>
              </a:rPr>
              <a:t>für</a:t>
            </a:r>
            <a:r>
              <a:rPr lang="fr-CH" dirty="0">
                <a:latin typeface="Calibri"/>
                <a:cs typeface="Calibri"/>
              </a:rPr>
              <a:t> die </a:t>
            </a:r>
            <a:r>
              <a:rPr lang="fr-CH" dirty="0" err="1">
                <a:latin typeface="Calibri"/>
                <a:cs typeface="Calibri"/>
              </a:rPr>
              <a:t>Walliser</a:t>
            </a:r>
            <a:r>
              <a:rPr lang="fr-CH" dirty="0">
                <a:latin typeface="Calibri"/>
                <a:cs typeface="Calibri"/>
              </a:rPr>
              <a:t> </a:t>
            </a:r>
            <a:r>
              <a:rPr lang="fr-CH" dirty="0" err="1">
                <a:latin typeface="Calibri"/>
                <a:cs typeface="Calibri"/>
              </a:rPr>
              <a:t>Hotellerie</a:t>
            </a:r>
            <a:endParaRPr lang="fr-CH" dirty="0">
              <a:latin typeface="Calibri"/>
              <a:cs typeface="Calibri"/>
            </a:endParaRPr>
          </a:p>
          <a:p>
            <a:r>
              <a:rPr lang="fr-CH" sz="1800" b="0" dirty="0" err="1" smtClean="0">
                <a:latin typeface="Calibri"/>
                <a:cs typeface="Calibri"/>
              </a:rPr>
              <a:t>Mögliche</a:t>
            </a:r>
            <a:r>
              <a:rPr lang="fr-CH" sz="1800" b="0" dirty="0" smtClean="0">
                <a:latin typeface="Calibri"/>
                <a:cs typeface="Calibri"/>
              </a:rPr>
              <a:t> </a:t>
            </a:r>
            <a:r>
              <a:rPr lang="fr-CH" sz="1800" b="0" dirty="0" err="1" smtClean="0">
                <a:latin typeface="Calibri"/>
                <a:cs typeface="Calibri"/>
              </a:rPr>
              <a:t>Zusammenarbeit</a:t>
            </a:r>
            <a:r>
              <a:rPr lang="fr-CH" sz="1800" b="0" dirty="0" smtClean="0">
                <a:latin typeface="Calibri"/>
                <a:cs typeface="Calibri"/>
              </a:rPr>
              <a:t> mit </a:t>
            </a:r>
            <a:r>
              <a:rPr lang="fr-CH" sz="1800" b="0" dirty="0" err="1" smtClean="0">
                <a:latin typeface="Calibri"/>
                <a:cs typeface="Calibri"/>
              </a:rPr>
              <a:t>anderen</a:t>
            </a:r>
            <a:r>
              <a:rPr lang="fr-CH" sz="1800" b="0" dirty="0" smtClean="0">
                <a:latin typeface="Calibri"/>
                <a:cs typeface="Calibri"/>
              </a:rPr>
              <a:t> </a:t>
            </a:r>
            <a:r>
              <a:rPr lang="fr-CH" sz="1800" b="0" dirty="0" err="1" smtClean="0">
                <a:latin typeface="Calibri"/>
                <a:cs typeface="Calibri"/>
              </a:rPr>
              <a:t>Hotels</a:t>
            </a:r>
            <a:endParaRPr lang="fr-CH" sz="1800" b="0" dirty="0">
              <a:latin typeface="Calibri"/>
              <a:cs typeface="Calibri"/>
            </a:endParaRPr>
          </a:p>
        </p:txBody>
      </p:sp>
      <p:pic>
        <p:nvPicPr>
          <p:cNvPr id="1638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15243"/>
          <a:stretch/>
        </p:blipFill>
        <p:spPr bwMode="auto">
          <a:xfrm>
            <a:off x="177323" y="2274888"/>
            <a:ext cx="9204804" cy="270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7323" y="5253527"/>
            <a:ext cx="9144000" cy="351446"/>
          </a:xfrm>
          <a:prstGeom prst="rect">
            <a:avLst/>
          </a:prstGeom>
        </p:spPr>
      </p:pic>
    </p:spTree>
    <p:extLst>
      <p:ext uri="{BB962C8B-B14F-4D97-AF65-F5344CB8AC3E}">
        <p14:creationId xmlns:p14="http://schemas.microsoft.com/office/powerpoint/2010/main" val="2951758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8"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a:latin typeface="Calibri"/>
                <a:cs typeface="Calibri"/>
              </a:rPr>
              <a:t>5</a:t>
            </a:r>
            <a:r>
              <a:rPr lang="fr-CH" dirty="0" smtClean="0">
                <a:latin typeface="Calibri"/>
                <a:cs typeface="Calibri"/>
              </a:rPr>
              <a:t>. </a:t>
            </a:r>
            <a:r>
              <a:rPr lang="fr-CH" dirty="0" err="1" smtClean="0">
                <a:latin typeface="Calibri"/>
                <a:cs typeface="Calibri"/>
              </a:rPr>
              <a:t>Aus</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Weiterbildung</a:t>
            </a:r>
            <a:r>
              <a:rPr lang="fr-CH" dirty="0" smtClean="0">
                <a:latin typeface="Calibri"/>
                <a:cs typeface="Calibri"/>
              </a:rPr>
              <a:t> in der </a:t>
            </a:r>
            <a:r>
              <a:rPr lang="fr-CH" dirty="0" err="1" smtClean="0">
                <a:latin typeface="Calibri"/>
                <a:cs typeface="Calibri"/>
              </a:rPr>
              <a:t>Hotellerie</a:t>
            </a:r>
            <a:endParaRPr lang="fr-CH" dirty="0" smtClean="0">
              <a:latin typeface="Calibri"/>
              <a:cs typeface="Calibri"/>
            </a:endParaRPr>
          </a:p>
          <a:p>
            <a:r>
              <a:rPr lang="fr-CH" sz="1800" b="0" dirty="0" err="1" smtClean="0">
                <a:latin typeface="Calibri"/>
                <a:cs typeface="Calibri"/>
              </a:rPr>
              <a:t>Kenntnisse</a:t>
            </a:r>
            <a:r>
              <a:rPr lang="fr-CH" sz="1800" b="0" dirty="0" smtClean="0">
                <a:latin typeface="Calibri"/>
                <a:cs typeface="Calibri"/>
              </a:rPr>
              <a:t>, </a:t>
            </a:r>
            <a:r>
              <a:rPr lang="fr-CH" sz="1800" b="0" dirty="0" err="1" smtClean="0">
                <a:latin typeface="Calibri"/>
                <a:cs typeface="Calibri"/>
              </a:rPr>
              <a:t>Wichtigkeit</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Teilnahme</a:t>
            </a:r>
            <a:r>
              <a:rPr lang="fr-CH" sz="1800" b="0" dirty="0" smtClean="0">
                <a:latin typeface="Calibri"/>
                <a:cs typeface="Calibri"/>
              </a:rPr>
              <a:t> an den </a:t>
            </a:r>
            <a:r>
              <a:rPr lang="fr-CH" sz="1800" b="0" dirty="0" err="1" smtClean="0">
                <a:latin typeface="Calibri"/>
                <a:cs typeface="Calibri"/>
              </a:rPr>
              <a:t>Ausbildungsangeboten</a:t>
            </a:r>
            <a:r>
              <a:rPr lang="fr-CH" sz="1800" b="0" dirty="0" smtClean="0">
                <a:latin typeface="Calibri"/>
                <a:cs typeface="Calibri"/>
              </a:rPr>
              <a:t> in der </a:t>
            </a:r>
            <a:r>
              <a:rPr lang="fr-CH" sz="1800" b="0" dirty="0" err="1" smtClean="0">
                <a:latin typeface="Calibri"/>
                <a:cs typeface="Calibri"/>
              </a:rPr>
              <a:t>Hotellerie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411276"/>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18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9"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55931"/>
            <a:ext cx="164395" cy="8188964"/>
          </a:xfrm>
          <a:prstGeom prst="rect">
            <a:avLst/>
          </a:prstGeom>
        </p:spPr>
      </p:pic>
      <p:pic>
        <p:nvPicPr>
          <p:cNvPr id="174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71" y="1735468"/>
            <a:ext cx="7746005" cy="2484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571" y="4519618"/>
            <a:ext cx="4633251" cy="211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10163" y="4519617"/>
            <a:ext cx="4260206" cy="2252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3369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4000" y="864000"/>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err="1" smtClean="0">
                <a:latin typeface="Calibri"/>
                <a:cs typeface="Calibri"/>
              </a:rPr>
              <a:t>Kontakt</a:t>
            </a:r>
            <a:endParaRPr lang="fr-CH" sz="2600" dirty="0" smtClean="0">
              <a:latin typeface="Calibri"/>
              <a:cs typeface="Calibri"/>
            </a:endParaRPr>
          </a:p>
        </p:txBody>
      </p:sp>
      <p:pic>
        <p:nvPicPr>
          <p:cNvPr id="8" name="Image 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16" name="Espace réservé du contenu 2"/>
          <p:cNvSpPr txBox="1">
            <a:spLocks/>
          </p:cNvSpPr>
          <p:nvPr/>
        </p:nvSpPr>
        <p:spPr>
          <a:xfrm>
            <a:off x="540000" y="2520000"/>
            <a:ext cx="3008313" cy="2417378"/>
          </a:xfrm>
          <a:prstGeom prst="rect">
            <a:avLst/>
          </a:prstGeom>
        </p:spPr>
        <p:txBody>
          <a:bodyPr vert="horz" lIns="0" tIns="0" rIns="0" bIns="0" rtlCol="0">
            <a:normAutofit/>
          </a:bodyPr>
          <a:lstStyle>
            <a:lvl1pPr marL="342900" indent="-342900" algn="l" defTabSz="457200" rtl="0" eaLnBrk="1" latinLnBrk="0" hangingPunct="1">
              <a:spcBef>
                <a:spcPct val="20000"/>
              </a:spcBef>
              <a:buFont typeface="Arial"/>
              <a:buChar char="•"/>
              <a:defRPr sz="2800" kern="1200">
                <a:solidFill>
                  <a:schemeClr val="accent2"/>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accent3"/>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rgbClr val="978166"/>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just">
              <a:buNone/>
            </a:pPr>
            <a:r>
              <a:rPr lang="fr-CH" sz="1200" b="1" dirty="0" err="1" smtClean="0">
                <a:solidFill>
                  <a:schemeClr val="tx1"/>
                </a:solidFill>
                <a:latin typeface="+mn-lt"/>
              </a:rPr>
              <a:t>Walliser</a:t>
            </a:r>
            <a:r>
              <a:rPr lang="fr-CH" sz="1200" b="1" dirty="0" smtClean="0">
                <a:solidFill>
                  <a:schemeClr val="tx1"/>
                </a:solidFill>
                <a:latin typeface="+mn-lt"/>
              </a:rPr>
              <a:t> </a:t>
            </a:r>
            <a:r>
              <a:rPr lang="fr-CH" sz="1200" b="1" dirty="0" err="1" smtClean="0">
                <a:solidFill>
                  <a:schemeClr val="tx1"/>
                </a:solidFill>
                <a:latin typeface="+mn-lt"/>
              </a:rPr>
              <a:t>Tourismus</a:t>
            </a:r>
            <a:r>
              <a:rPr lang="fr-CH" sz="1200" b="1" dirty="0" smtClean="0">
                <a:solidFill>
                  <a:schemeClr val="tx1"/>
                </a:solidFill>
                <a:latin typeface="+mn-lt"/>
              </a:rPr>
              <a:t> </a:t>
            </a:r>
            <a:r>
              <a:rPr lang="fr-CH" sz="1200" b="1" dirty="0" err="1" smtClean="0">
                <a:solidFill>
                  <a:schemeClr val="tx1"/>
                </a:solidFill>
                <a:latin typeface="+mn-lt"/>
              </a:rPr>
              <a:t>Observatorium</a:t>
            </a:r>
            <a:endParaRPr lang="fr-CH" sz="1200" b="1" dirty="0">
              <a:solidFill>
                <a:schemeClr val="tx1"/>
              </a:solidFill>
              <a:latin typeface="+mn-lt"/>
            </a:endParaRPr>
          </a:p>
          <a:p>
            <a:pPr marL="0" indent="0" algn="just">
              <a:buNone/>
            </a:pPr>
            <a:r>
              <a:rPr lang="fr-CH" sz="1200" b="1" dirty="0">
                <a:solidFill>
                  <a:schemeClr val="tx1"/>
                </a:solidFill>
                <a:latin typeface="+mn-lt"/>
              </a:rPr>
              <a:t>c/o Institut </a:t>
            </a:r>
            <a:r>
              <a:rPr lang="fr-CH" sz="1200" b="1" dirty="0" err="1" smtClean="0">
                <a:solidFill>
                  <a:schemeClr val="tx1"/>
                </a:solidFill>
                <a:latin typeface="+mn-lt"/>
              </a:rPr>
              <a:t>für</a:t>
            </a:r>
            <a:r>
              <a:rPr lang="fr-CH" sz="1200" b="1" dirty="0" smtClean="0">
                <a:solidFill>
                  <a:schemeClr val="tx1"/>
                </a:solidFill>
                <a:latin typeface="+mn-lt"/>
              </a:rPr>
              <a:t> </a:t>
            </a:r>
            <a:r>
              <a:rPr lang="fr-CH" sz="1200" b="1" dirty="0" err="1" smtClean="0">
                <a:solidFill>
                  <a:schemeClr val="tx1"/>
                </a:solidFill>
                <a:latin typeface="+mn-lt"/>
              </a:rPr>
              <a:t>Tourismus</a:t>
            </a:r>
            <a:endParaRPr lang="fr-CH" sz="1200" b="1" dirty="0" smtClean="0">
              <a:solidFill>
                <a:schemeClr val="tx1"/>
              </a:solidFill>
              <a:latin typeface="Calibri"/>
              <a:cs typeface="Calibri"/>
            </a:endParaRPr>
          </a:p>
          <a:p>
            <a:pPr marL="0" indent="0">
              <a:buNone/>
            </a:pPr>
            <a:r>
              <a:rPr lang="fr-FR" sz="1200" dirty="0" smtClean="0">
                <a:solidFill>
                  <a:schemeClr val="tx1"/>
                </a:solidFill>
                <a:latin typeface="Calibri"/>
                <a:cs typeface="Calibri"/>
              </a:rPr>
              <a:t>TechnoPôle 3</a:t>
            </a:r>
          </a:p>
          <a:p>
            <a:pPr marL="0" indent="0">
              <a:buNone/>
            </a:pPr>
            <a:r>
              <a:rPr lang="de-DE" sz="1200" dirty="0" smtClean="0">
                <a:solidFill>
                  <a:schemeClr val="tx1"/>
                </a:solidFill>
                <a:latin typeface="Calibri"/>
                <a:cs typeface="Calibri"/>
              </a:rPr>
              <a:t>CH - 3960 </a:t>
            </a:r>
            <a:r>
              <a:rPr lang="de-DE" sz="1200" dirty="0" err="1" smtClean="0">
                <a:solidFill>
                  <a:schemeClr val="tx1"/>
                </a:solidFill>
                <a:latin typeface="Calibri"/>
                <a:cs typeface="Calibri"/>
              </a:rPr>
              <a:t>Siders</a:t>
            </a:r>
            <a:endParaRPr lang="de-DE" sz="1200" dirty="0" smtClean="0">
              <a:solidFill>
                <a:schemeClr val="tx1"/>
              </a:solidFill>
              <a:latin typeface="Calibri"/>
              <a:cs typeface="Calibri"/>
            </a:endParaRPr>
          </a:p>
          <a:p>
            <a:pPr marL="0" indent="0">
              <a:buNone/>
            </a:pPr>
            <a:endParaRPr lang="de-DE" sz="1200" dirty="0" smtClean="0">
              <a:solidFill>
                <a:schemeClr val="tx1"/>
              </a:solidFill>
              <a:latin typeface="Calibri"/>
              <a:cs typeface="Calibri"/>
            </a:endParaRPr>
          </a:p>
          <a:p>
            <a:pPr marL="0" indent="0">
              <a:buNone/>
            </a:pPr>
            <a:r>
              <a:rPr lang="en-US" sz="1200" dirty="0" smtClean="0">
                <a:solidFill>
                  <a:schemeClr val="tx1"/>
                </a:solidFill>
                <a:latin typeface="Calibri"/>
                <a:cs typeface="Calibri"/>
              </a:rPr>
              <a:t>T </a:t>
            </a:r>
            <a:r>
              <a:rPr lang="en-US" sz="1200" dirty="0">
                <a:solidFill>
                  <a:schemeClr val="tx1"/>
                </a:solidFill>
                <a:latin typeface="Calibri"/>
                <a:cs typeface="Calibri"/>
              </a:rPr>
              <a:t>+41 27 606 90 88</a:t>
            </a:r>
          </a:p>
          <a:p>
            <a:pPr marL="0" indent="0">
              <a:buNone/>
            </a:pPr>
            <a:r>
              <a:rPr lang="en-US" sz="1200" dirty="0">
                <a:solidFill>
                  <a:schemeClr val="tx1"/>
                </a:solidFill>
                <a:latin typeface="Calibri"/>
                <a:cs typeface="Calibri"/>
              </a:rPr>
              <a:t>F +41 27 606 90 </a:t>
            </a:r>
            <a:r>
              <a:rPr lang="en-US" sz="1200" dirty="0" smtClean="0">
                <a:solidFill>
                  <a:schemeClr val="tx1"/>
                </a:solidFill>
                <a:latin typeface="Calibri"/>
                <a:cs typeface="Calibri"/>
              </a:rPr>
              <a:t>00</a:t>
            </a:r>
          </a:p>
          <a:p>
            <a:pPr marL="0" indent="0">
              <a:buNone/>
            </a:pPr>
            <a:endParaRPr lang="en-US" sz="1200" dirty="0">
              <a:solidFill>
                <a:schemeClr val="tx1"/>
              </a:solidFill>
              <a:latin typeface="Calibri"/>
              <a:cs typeface="Calibri"/>
            </a:endParaRPr>
          </a:p>
          <a:p>
            <a:pPr marL="0" indent="0">
              <a:buNone/>
            </a:pPr>
            <a:r>
              <a:rPr lang="en-US" sz="1200" dirty="0">
                <a:solidFill>
                  <a:schemeClr val="tx1"/>
                </a:solidFill>
                <a:latin typeface="Calibri"/>
                <a:cs typeface="Calibri"/>
              </a:rPr>
              <a:t>info@tourobs.ch</a:t>
            </a:r>
          </a:p>
          <a:p>
            <a:pPr marL="0" indent="0">
              <a:buNone/>
            </a:pPr>
            <a:r>
              <a:rPr lang="en-US" sz="1200" dirty="0">
                <a:solidFill>
                  <a:schemeClr val="tx1"/>
                </a:solidFill>
                <a:latin typeface="Calibri"/>
                <a:cs typeface="Calibri"/>
              </a:rPr>
              <a:t>www.tourobs.ch</a:t>
            </a:r>
            <a:endParaRPr lang="fr-CH" sz="1200" dirty="0" smtClean="0">
              <a:solidFill>
                <a:schemeClr val="tx1"/>
              </a:solidFill>
              <a:latin typeface="Calibri"/>
              <a:cs typeface="Calibri"/>
            </a:endParaRPr>
          </a:p>
          <a:p>
            <a:pPr marL="0" indent="0" algn="just">
              <a:buNone/>
            </a:pPr>
            <a:endParaRPr lang="fr-CH" sz="1100" dirty="0" smtClean="0">
              <a:solidFill>
                <a:schemeClr val="tx1"/>
              </a:solidFill>
              <a:latin typeface="Calibri"/>
              <a:cs typeface="Calibri"/>
            </a:endParaRPr>
          </a:p>
        </p:txBody>
      </p:sp>
      <p:sp>
        <p:nvSpPr>
          <p:cNvPr id="3" name="Espace réservé du numéro de diapositive 2"/>
          <p:cNvSpPr>
            <a:spLocks noGrp="1"/>
          </p:cNvSpPr>
          <p:nvPr>
            <p:ph type="sldNum" sz="quarter" idx="12"/>
          </p:nvPr>
        </p:nvSpPr>
        <p:spPr/>
        <p:txBody>
          <a:bodyPr/>
          <a:lstStyle/>
          <a:p>
            <a:fld id="{90DD2C6B-27DE-FA47-8F5D-2E0728E8EE60}" type="slidenum">
              <a:rPr lang="fr-FR" smtClean="0"/>
              <a:t>19</a:t>
            </a:fld>
            <a:endParaRPr lang="fr-FR" dirty="0"/>
          </a:p>
        </p:txBody>
      </p:sp>
      <p:sp>
        <p:nvSpPr>
          <p:cNvPr id="5" name="Espace réservé de la date 4"/>
          <p:cNvSpPr>
            <a:spLocks noGrp="1"/>
          </p:cNvSpPr>
          <p:nvPr>
            <p:ph type="dt" sz="half" idx="10"/>
          </p:nvPr>
        </p:nvSpPr>
        <p:spPr/>
        <p:txBody>
          <a:bodyPr/>
          <a:lstStyle/>
          <a:p>
            <a:fld id="{1A25B766-1931-784F-ADCA-45752A747EF7}" type="datetime1">
              <a:rPr lang="fr-CH" sz="1000" smtClean="0"/>
              <a:t>23.09.2015</a:t>
            </a:fld>
            <a:endParaRPr lang="fr-FR" sz="1000" dirty="0"/>
          </a:p>
        </p:txBody>
      </p:sp>
      <p:pic>
        <p:nvPicPr>
          <p:cNvPr id="18" name="Image 17"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005285" y="1766147"/>
            <a:ext cx="163823" cy="5170980"/>
          </a:xfrm>
          <a:prstGeom prst="rect">
            <a:avLst/>
          </a:prstGeom>
        </p:spPr>
      </p:pic>
      <p:pic>
        <p:nvPicPr>
          <p:cNvPr id="9" name="Imag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2410" y="2410415"/>
            <a:ext cx="3935514" cy="915881"/>
          </a:xfrm>
          <a:prstGeom prst="rect">
            <a:avLst/>
          </a:prstGeom>
        </p:spPr>
      </p:pic>
    </p:spTree>
    <p:extLst>
      <p:ext uri="{BB962C8B-B14F-4D97-AF65-F5344CB8AC3E}">
        <p14:creationId xmlns:p14="http://schemas.microsoft.com/office/powerpoint/2010/main" val="2908294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802761"/>
            <a:ext cx="8229600" cy="834653"/>
          </a:xfrm>
        </p:spPr>
        <p:txBody>
          <a:bodyPr>
            <a:normAutofit/>
          </a:bodyPr>
          <a:lstStyle/>
          <a:p>
            <a:r>
              <a:rPr lang="fr-CH" sz="3200" b="1" dirty="0" err="1" smtClean="0">
                <a:latin typeface="+mn-lt"/>
              </a:rPr>
              <a:t>Inhaltsverzeichnis</a:t>
            </a:r>
            <a:endParaRPr lang="en-US" sz="3200" b="1" dirty="0">
              <a:latin typeface="+mn-lt"/>
            </a:endParaRPr>
          </a:p>
        </p:txBody>
      </p:sp>
      <p:pic>
        <p:nvPicPr>
          <p:cNvPr id="7" name="Image 6"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292600" y="-1757120"/>
            <a:ext cx="137676" cy="6858000"/>
          </a:xfrm>
          <a:prstGeom prst="rect">
            <a:avLst/>
          </a:prstGeom>
        </p:spPr>
      </p:pic>
      <p:sp>
        <p:nvSpPr>
          <p:cNvPr id="8" name="Espace réservé du texte 5"/>
          <p:cNvSpPr>
            <a:spLocks noGrp="1"/>
          </p:cNvSpPr>
          <p:nvPr>
            <p:ph sz="half" idx="1"/>
          </p:nvPr>
        </p:nvSpPr>
        <p:spPr>
          <a:xfrm>
            <a:off x="457200" y="1911980"/>
            <a:ext cx="8051799" cy="4580896"/>
          </a:xfrm>
        </p:spPr>
        <p:txBody>
          <a:bodyPr>
            <a:noAutofit/>
          </a:bodyPr>
          <a:lstStyle/>
          <a:p>
            <a:pPr marL="288000" lvl="0" indent="-288000" algn="just">
              <a:spcBef>
                <a:spcPts val="250"/>
              </a:spcBef>
              <a:buNone/>
            </a:pPr>
            <a:endParaRPr lang="de-CH" sz="1800" b="1" dirty="0" smtClean="0">
              <a:solidFill>
                <a:srgbClr val="000000"/>
              </a:solidFill>
            </a:endParaRPr>
          </a:p>
          <a:p>
            <a:pPr marL="288000" indent="-288000">
              <a:spcBef>
                <a:spcPts val="250"/>
              </a:spcBef>
              <a:buFont typeface="+mj-lt"/>
              <a:buAutoNum type="arabicPeriod"/>
            </a:pPr>
            <a:r>
              <a:rPr lang="de-CH" sz="1800" b="1" dirty="0" smtClean="0">
                <a:solidFill>
                  <a:srgbClr val="000000"/>
                </a:solidFill>
              </a:rPr>
              <a:t>Zusammenfassung</a:t>
            </a:r>
          </a:p>
          <a:p>
            <a:pPr marL="288000" indent="-288000">
              <a:spcBef>
                <a:spcPts val="250"/>
              </a:spcBef>
              <a:buFont typeface="+mj-lt"/>
              <a:buAutoNum type="arabicPeriod"/>
            </a:pPr>
            <a:r>
              <a:rPr lang="de-CH" sz="1800" b="1" dirty="0" smtClean="0">
                <a:solidFill>
                  <a:srgbClr val="000000"/>
                </a:solidFill>
              </a:rPr>
              <a:t>Kontext und Methodologie</a:t>
            </a:r>
          </a:p>
          <a:p>
            <a:pPr marL="288000" indent="-288000">
              <a:spcBef>
                <a:spcPts val="250"/>
              </a:spcBef>
              <a:buFont typeface="+mj-lt"/>
              <a:buAutoNum type="arabicPeriod"/>
            </a:pPr>
            <a:r>
              <a:rPr lang="de-CH" sz="1800" b="1" dirty="0" smtClean="0">
                <a:solidFill>
                  <a:schemeClr val="tx1"/>
                </a:solidFill>
              </a:rPr>
              <a:t>Charakteristik der Stichprobe</a:t>
            </a:r>
          </a:p>
          <a:p>
            <a:pPr marL="342900" lvl="1" indent="-342900">
              <a:spcBef>
                <a:spcPts val="250"/>
              </a:spcBef>
              <a:buFont typeface="+mj-lt"/>
              <a:buAutoNum type="arabicPeriod" startAt="4"/>
            </a:pPr>
            <a:r>
              <a:rPr lang="de-CH" sz="1800" b="1" dirty="0" smtClean="0">
                <a:solidFill>
                  <a:schemeClr val="tx1"/>
                </a:solidFill>
              </a:rPr>
              <a:t>Problematik und Herausforderungen für die Walliser Hotellerie</a:t>
            </a:r>
          </a:p>
          <a:p>
            <a:pPr marL="342900" lvl="1" indent="-342900">
              <a:spcBef>
                <a:spcPts val="250"/>
              </a:spcBef>
              <a:buFont typeface="+mj-lt"/>
              <a:buAutoNum type="arabicPeriod" startAt="4"/>
            </a:pPr>
            <a:r>
              <a:rPr lang="de-CH" sz="1800" b="1" dirty="0" smtClean="0">
                <a:solidFill>
                  <a:schemeClr val="tx1"/>
                </a:solidFill>
              </a:rPr>
              <a:t>Ausbildung und Weiterbildung in der Hotellerie</a:t>
            </a:r>
          </a:p>
          <a:p>
            <a:pPr marL="400050" lvl="1" indent="0">
              <a:spcBef>
                <a:spcPts val="250"/>
              </a:spcBef>
              <a:buNone/>
            </a:pPr>
            <a:endParaRPr lang="fr-CH" sz="1400" b="1" dirty="0" smtClean="0">
              <a:solidFill>
                <a:srgbClr val="000000"/>
              </a:solidFill>
            </a:endParaRPr>
          </a:p>
          <a:p>
            <a:pPr marL="400050" lvl="1" indent="0">
              <a:spcBef>
                <a:spcPts val="250"/>
              </a:spcBef>
              <a:buNone/>
            </a:pPr>
            <a:endParaRPr lang="fr-CH" sz="1400" b="1" dirty="0">
              <a:solidFill>
                <a:srgbClr val="000000"/>
              </a:solidFill>
            </a:endParaRPr>
          </a:p>
          <a:p>
            <a:pPr marL="400050" lvl="1" indent="0">
              <a:spcBef>
                <a:spcPts val="250"/>
              </a:spcBef>
              <a:buNone/>
            </a:pPr>
            <a:endParaRPr lang="fr-CH" sz="1400" b="1" dirty="0" smtClean="0">
              <a:solidFill>
                <a:srgbClr val="000000"/>
              </a:solidFill>
              <a:latin typeface="Calibri"/>
              <a:cs typeface="Calibri"/>
            </a:endParaRPr>
          </a:p>
          <a:p>
            <a:pPr marL="400050" lvl="1" indent="0">
              <a:spcBef>
                <a:spcPts val="250"/>
              </a:spcBef>
              <a:buNone/>
            </a:pPr>
            <a:endParaRPr lang="fr-CH" sz="1400" b="1" dirty="0" smtClean="0">
              <a:solidFill>
                <a:srgbClr val="000000"/>
              </a:solidFill>
              <a:latin typeface="Calibri"/>
              <a:cs typeface="Calibri"/>
            </a:endParaRPr>
          </a:p>
          <a:p>
            <a:pPr marL="288000" lvl="0" indent="-288000" algn="just">
              <a:spcBef>
                <a:spcPts val="250"/>
              </a:spcBef>
              <a:buNone/>
            </a:pPr>
            <a:endParaRPr lang="fr-CH" sz="1800" b="1" dirty="0">
              <a:solidFill>
                <a:schemeClr val="accent1"/>
              </a:solidFill>
              <a:latin typeface="Calibri"/>
              <a:cs typeface="Calibri"/>
            </a:endParaRPr>
          </a:p>
          <a:p>
            <a:pPr marL="288000" indent="-288000" algn="just">
              <a:spcBef>
                <a:spcPts val="250"/>
              </a:spcBef>
              <a:buNone/>
            </a:pPr>
            <a:endParaRPr lang="en-US" sz="1800" b="1" dirty="0">
              <a:solidFill>
                <a:schemeClr val="accent1"/>
              </a:solidFill>
              <a:latin typeface="Calibri"/>
              <a:cs typeface="Calibri"/>
            </a:endParaRPr>
          </a:p>
        </p:txBody>
      </p:sp>
      <p:sp>
        <p:nvSpPr>
          <p:cNvPr id="5" name="Espace réservé du numéro de diapositive 4"/>
          <p:cNvSpPr>
            <a:spLocks noGrp="1"/>
          </p:cNvSpPr>
          <p:nvPr>
            <p:ph type="sldNum" sz="quarter" idx="12"/>
          </p:nvPr>
        </p:nvSpPr>
        <p:spPr/>
        <p:txBody>
          <a:bodyPr/>
          <a:lstStyle/>
          <a:p>
            <a:fld id="{90DD2C6B-27DE-FA47-8F5D-2E0728E8EE60}" type="slidenum">
              <a:rPr lang="fr-FR" smtClean="0"/>
              <a:t>2</a:t>
            </a:fld>
            <a:endParaRPr lang="fr-FR" dirty="0"/>
          </a:p>
        </p:txBody>
      </p:sp>
      <p:sp>
        <p:nvSpPr>
          <p:cNvPr id="6" name="Espace réservé de la date 5"/>
          <p:cNvSpPr>
            <a:spLocks noGrp="1"/>
          </p:cNvSpPr>
          <p:nvPr>
            <p:ph type="dt" sz="half" idx="10"/>
          </p:nvPr>
        </p:nvSpPr>
        <p:spPr/>
        <p:txBody>
          <a:bodyPr/>
          <a:lstStyle/>
          <a:p>
            <a:fld id="{E4B00259-D10B-7542-B420-C5906A86C7AB}" type="datetime1">
              <a:rPr lang="fr-CH" sz="1000" smtClean="0"/>
              <a:t>23.09.2015</a:t>
            </a:fld>
            <a:endParaRPr lang="fr-FR" sz="1000" dirty="0"/>
          </a:p>
        </p:txBody>
      </p:sp>
    </p:spTree>
    <p:extLst>
      <p:ext uri="{BB962C8B-B14F-4D97-AF65-F5344CB8AC3E}">
        <p14:creationId xmlns:p14="http://schemas.microsoft.com/office/powerpoint/2010/main" val="4063921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a:t>
            </a:r>
            <a:r>
              <a:rPr lang="fr-CH" dirty="0" err="1" smtClean="0">
                <a:latin typeface="Calibri"/>
                <a:cs typeface="Calibri"/>
              </a:rPr>
              <a:t>Zusammenfassung</a:t>
            </a:r>
            <a:r>
              <a:rPr lang="fr-CH" dirty="0" smtClean="0">
                <a:latin typeface="Calibri"/>
                <a:cs typeface="Calibri"/>
              </a:rPr>
              <a:t> (I): </a:t>
            </a:r>
            <a:r>
              <a:rPr lang="fr-CH" dirty="0" err="1" smtClean="0">
                <a:latin typeface="Calibri"/>
                <a:cs typeface="Calibri"/>
              </a:rPr>
              <a:t>Probleme</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Herausforderungen</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3</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118533" y="1614756"/>
            <a:ext cx="8890556" cy="5043211"/>
          </a:xfrm>
        </p:spPr>
        <p:txBody>
          <a:bodyPr lIns="0" tIns="0" rIns="0" bIns="0">
            <a:noAutofit/>
          </a:bodyPr>
          <a:lstStyle/>
          <a:p>
            <a:endParaRPr lang="fr-CH" sz="1800" dirty="0">
              <a:solidFill>
                <a:srgbClr val="000000"/>
              </a:solidFill>
            </a:endParaRPr>
          </a:p>
          <a:p>
            <a:pPr>
              <a:spcAft>
                <a:spcPts val="1200"/>
              </a:spcAft>
            </a:pPr>
            <a:r>
              <a:rPr lang="de-CH" sz="1800" dirty="0" smtClean="0">
                <a:solidFill>
                  <a:schemeClr val="tx1"/>
                </a:solidFill>
              </a:rPr>
              <a:t>Eine für </a:t>
            </a:r>
            <a:r>
              <a:rPr lang="de-CH" sz="1800" dirty="0">
                <a:solidFill>
                  <a:schemeClr val="tx1"/>
                </a:solidFill>
              </a:rPr>
              <a:t>die Walliser Hoteliers bestimmte </a:t>
            </a:r>
            <a:r>
              <a:rPr lang="de-CH" sz="1800" b="1" dirty="0" smtClean="0">
                <a:solidFill>
                  <a:schemeClr val="tx1"/>
                </a:solidFill>
              </a:rPr>
              <a:t>Umfrage</a:t>
            </a:r>
            <a:r>
              <a:rPr lang="de-CH" sz="1800" dirty="0" smtClean="0">
                <a:solidFill>
                  <a:schemeClr val="tx1"/>
                </a:solidFill>
              </a:rPr>
              <a:t>, durchgeführt durch den Walliser Hotelier Verein (WHV) in Zusammenarbeit mit dem Walliser Tourismus Observatorium (WTO),  hatte </a:t>
            </a:r>
            <a:r>
              <a:rPr lang="de-CH" sz="1800" dirty="0">
                <a:solidFill>
                  <a:schemeClr val="tx1"/>
                </a:solidFill>
              </a:rPr>
              <a:t>zum </a:t>
            </a:r>
            <a:r>
              <a:rPr lang="de-CH" sz="1800" dirty="0" smtClean="0">
                <a:solidFill>
                  <a:schemeClr val="tx1"/>
                </a:solidFill>
              </a:rPr>
              <a:t>Ziel, </a:t>
            </a:r>
            <a:r>
              <a:rPr lang="de-CH" sz="1800" dirty="0">
                <a:solidFill>
                  <a:schemeClr val="tx1"/>
                </a:solidFill>
              </a:rPr>
              <a:t>ein besseres Verständnis für die Problematik, Herausforderungen und Erwartungen der Hoteliers in einem derzeit instabilen und schwierigen Marktumfeld zu ermöglichen</a:t>
            </a:r>
            <a:r>
              <a:rPr lang="de-CH" sz="1800" dirty="0" smtClean="0"/>
              <a:t>.</a:t>
            </a:r>
            <a:endParaRPr lang="fr-FR" sz="1800" dirty="0"/>
          </a:p>
          <a:p>
            <a:pPr algn="just">
              <a:spcBef>
                <a:spcPts val="0"/>
              </a:spcBef>
              <a:spcAft>
                <a:spcPts val="500"/>
              </a:spcAft>
            </a:pPr>
            <a:r>
              <a:rPr lang="de-CH" sz="1800" dirty="0" smtClean="0">
                <a:solidFill>
                  <a:srgbClr val="000000"/>
                </a:solidFill>
              </a:rPr>
              <a:t>Die Online-Umfrage wurde zwischen Oktober 2014 und März 2015 durchgeführt. Der WHV hat alle 413 Walliser Hotels kontaktiert. Die hier präsentierten Resultate stützen sich auf die Antworten von 49 Walliser Hotelunternehmen ab, was einem Umfragerücklauf von 12% entspricht. </a:t>
            </a:r>
          </a:p>
          <a:p>
            <a:pPr>
              <a:spcAft>
                <a:spcPts val="1200"/>
              </a:spcAft>
            </a:pPr>
            <a:r>
              <a:rPr lang="de-CH" sz="1800" dirty="0" smtClean="0">
                <a:solidFill>
                  <a:schemeClr val="tx1"/>
                </a:solidFill>
              </a:rPr>
              <a:t>Bezüglich </a:t>
            </a:r>
            <a:r>
              <a:rPr lang="de-CH" sz="1800" b="1" dirty="0">
                <a:solidFill>
                  <a:schemeClr val="tx1"/>
                </a:solidFill>
              </a:rPr>
              <a:t>der Schwierigkeiten bei der Finanzierung </a:t>
            </a:r>
            <a:r>
              <a:rPr lang="de-CH" sz="1800" b="1" dirty="0" smtClean="0">
                <a:solidFill>
                  <a:schemeClr val="tx1"/>
                </a:solidFill>
              </a:rPr>
              <a:t>von Projekten </a:t>
            </a:r>
            <a:r>
              <a:rPr lang="de-CH" sz="1800" dirty="0" smtClean="0">
                <a:solidFill>
                  <a:schemeClr val="tx1"/>
                </a:solidFill>
              </a:rPr>
              <a:t>der Walliser Hoteliers </a:t>
            </a:r>
            <a:r>
              <a:rPr lang="de-CH" sz="1800" dirty="0">
                <a:solidFill>
                  <a:schemeClr val="tx1"/>
                </a:solidFill>
              </a:rPr>
              <a:t>sind drei Faktoren klar erkennbar: </a:t>
            </a:r>
            <a:r>
              <a:rPr lang="de-CH" sz="1800" dirty="0" smtClean="0">
                <a:solidFill>
                  <a:schemeClr val="tx1"/>
                </a:solidFill>
              </a:rPr>
              <a:t>mehr </a:t>
            </a:r>
            <a:r>
              <a:rPr lang="de-CH" sz="1800" dirty="0">
                <a:solidFill>
                  <a:schemeClr val="tx1"/>
                </a:solidFill>
              </a:rPr>
              <a:t>als 60% der befragten Hoteliers sind der Ansicht, dass die </a:t>
            </a:r>
            <a:r>
              <a:rPr lang="de-CH" sz="1800" dirty="0" smtClean="0">
                <a:solidFill>
                  <a:schemeClr val="tx1"/>
                </a:solidFill>
              </a:rPr>
              <a:t>Rating- </a:t>
            </a:r>
            <a:r>
              <a:rPr lang="de-CH" sz="1800" dirty="0">
                <a:solidFill>
                  <a:schemeClr val="tx1"/>
                </a:solidFill>
              </a:rPr>
              <a:t>und Evaluationskriterien der Banken zu anspruchsvoll sind; sie erwähnen zudem die schwache </a:t>
            </a:r>
            <a:r>
              <a:rPr lang="de-CH" sz="1800" dirty="0" smtClean="0">
                <a:solidFill>
                  <a:schemeClr val="tx1"/>
                </a:solidFill>
              </a:rPr>
              <a:t>Ertragslage </a:t>
            </a:r>
            <a:r>
              <a:rPr lang="de-CH" sz="1800" dirty="0">
                <a:solidFill>
                  <a:schemeClr val="tx1"/>
                </a:solidFill>
              </a:rPr>
              <a:t>der Unternehmen und stellen fehlende Marktkenntnisse seitens potenzieller Investoren </a:t>
            </a:r>
            <a:r>
              <a:rPr lang="de-CH" sz="1800" dirty="0" smtClean="0">
                <a:solidFill>
                  <a:schemeClr val="tx1"/>
                </a:solidFill>
              </a:rPr>
              <a:t>fest</a:t>
            </a:r>
            <a:r>
              <a:rPr lang="de-CH" sz="1800" dirty="0">
                <a:solidFill>
                  <a:schemeClr val="tx1"/>
                </a:solidFill>
              </a:rPr>
              <a:t> </a:t>
            </a:r>
            <a:r>
              <a:rPr lang="de-CH" sz="1800" dirty="0" smtClean="0">
                <a:solidFill>
                  <a:schemeClr val="tx1"/>
                </a:solidFill>
              </a:rPr>
              <a:t>(Banken </a:t>
            </a:r>
            <a:r>
              <a:rPr lang="de-CH" sz="1800" dirty="0">
                <a:solidFill>
                  <a:schemeClr val="tx1"/>
                </a:solidFill>
              </a:rPr>
              <a:t>usw</a:t>
            </a:r>
            <a:r>
              <a:rPr lang="de-CH" sz="1800" dirty="0" smtClean="0">
                <a:solidFill>
                  <a:schemeClr val="tx1"/>
                </a:solidFill>
              </a:rPr>
              <a:t>.).</a:t>
            </a:r>
            <a:endParaRPr lang="fr-FR" sz="1800" dirty="0">
              <a:solidFill>
                <a:schemeClr val="tx1"/>
              </a:solidFill>
            </a:endParaRPr>
          </a:p>
          <a:p>
            <a:pPr algn="just">
              <a:spcBef>
                <a:spcPts val="0"/>
              </a:spcBef>
              <a:spcAft>
                <a:spcPts val="500"/>
              </a:spcAft>
            </a:pPr>
            <a:r>
              <a:rPr lang="de-CH" sz="1800" dirty="0" smtClean="0">
                <a:solidFill>
                  <a:srgbClr val="000000"/>
                </a:solidFill>
              </a:rPr>
              <a:t>Der </a:t>
            </a:r>
            <a:r>
              <a:rPr lang="de-CH" sz="1800" b="1" dirty="0" smtClean="0">
                <a:solidFill>
                  <a:srgbClr val="000000"/>
                </a:solidFill>
              </a:rPr>
              <a:t>hauptsächliche Hemmschuh für eine Verbesserung der Rendite </a:t>
            </a:r>
            <a:r>
              <a:rPr lang="de-CH" sz="1800" dirty="0" smtClean="0">
                <a:solidFill>
                  <a:srgbClr val="000000"/>
                </a:solidFill>
              </a:rPr>
              <a:t>sind die Restauration (für 67% wichtig bis sehr wichtig) und die Beherbergung (52%). Im Gegensatz dazu werden Spa/Wellness und  MICE überhaupt nicht hindernd wahrgenommen.</a:t>
            </a: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335420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Zusammenfassung (II): </a:t>
            </a:r>
            <a:r>
              <a:rPr lang="de-CH" dirty="0" smtClean="0">
                <a:latin typeface="Calibri"/>
                <a:cs typeface="Calibri"/>
              </a:rPr>
              <a:t>Probleme</a:t>
            </a:r>
            <a:r>
              <a:rPr lang="fr-CH" dirty="0" smtClean="0">
                <a:latin typeface="Calibri"/>
                <a:cs typeface="Calibri"/>
              </a:rPr>
              <a:t> </a:t>
            </a:r>
            <a:r>
              <a:rPr lang="fr-CH" dirty="0">
                <a:latin typeface="Calibri"/>
                <a:cs typeface="Calibri"/>
              </a:rPr>
              <a:t>und Herausforderungen</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4</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237067" y="1814788"/>
            <a:ext cx="8607395" cy="4678087"/>
          </a:xfrm>
        </p:spPr>
        <p:txBody>
          <a:bodyPr lIns="0" tIns="0" rIns="0" bIns="0">
            <a:noAutofit/>
          </a:bodyPr>
          <a:lstStyle/>
          <a:p>
            <a:pPr algn="just">
              <a:spcBef>
                <a:spcPts val="0"/>
              </a:spcBef>
              <a:spcAft>
                <a:spcPts val="500"/>
              </a:spcAft>
            </a:pPr>
            <a:endParaRPr lang="fr-CH" sz="1800" dirty="0">
              <a:solidFill>
                <a:srgbClr val="000000"/>
              </a:solidFill>
            </a:endParaRPr>
          </a:p>
          <a:p>
            <a:r>
              <a:rPr lang="de-CH" sz="1800" dirty="0">
                <a:solidFill>
                  <a:schemeClr val="tx1"/>
                </a:solidFill>
              </a:rPr>
              <a:t>Die</a:t>
            </a:r>
            <a:r>
              <a:rPr lang="de-CH" sz="1800" b="1" dirty="0">
                <a:solidFill>
                  <a:schemeClr val="tx1"/>
                </a:solidFill>
              </a:rPr>
              <a:t> Frage der </a:t>
            </a:r>
            <a:r>
              <a:rPr lang="de-CH" sz="1800" b="1" dirty="0" smtClean="0">
                <a:solidFill>
                  <a:schemeClr val="tx1"/>
                </a:solidFill>
              </a:rPr>
              <a:t>Produktionskosten</a:t>
            </a:r>
            <a:r>
              <a:rPr lang="de-CH" sz="1800" dirty="0" smtClean="0">
                <a:solidFill>
                  <a:schemeClr val="tx1"/>
                </a:solidFill>
              </a:rPr>
              <a:t> ist  </a:t>
            </a:r>
            <a:r>
              <a:rPr lang="de-CH" sz="1800" dirty="0">
                <a:solidFill>
                  <a:schemeClr val="tx1"/>
                </a:solidFill>
              </a:rPr>
              <a:t>in allen Bereichen </a:t>
            </a:r>
            <a:r>
              <a:rPr lang="de-CH" sz="1800" dirty="0" smtClean="0">
                <a:solidFill>
                  <a:schemeClr val="tx1"/>
                </a:solidFill>
              </a:rPr>
              <a:t>für </a:t>
            </a:r>
            <a:r>
              <a:rPr lang="de-CH" sz="1800" dirty="0">
                <a:solidFill>
                  <a:schemeClr val="tx1"/>
                </a:solidFill>
              </a:rPr>
              <a:t>eine Mehrheit der Unternehmen problematisch, trotzdem </a:t>
            </a:r>
            <a:r>
              <a:rPr lang="de-CH" sz="1800" dirty="0" smtClean="0">
                <a:solidFill>
                  <a:schemeClr val="tx1"/>
                </a:solidFill>
              </a:rPr>
              <a:t>sind </a:t>
            </a:r>
            <a:r>
              <a:rPr lang="de-CH" sz="1800" b="1" dirty="0">
                <a:solidFill>
                  <a:schemeClr val="tx1"/>
                </a:solidFill>
              </a:rPr>
              <a:t>die Personalkosten</a:t>
            </a:r>
            <a:r>
              <a:rPr lang="de-CH" sz="1800" dirty="0">
                <a:solidFill>
                  <a:schemeClr val="tx1"/>
                </a:solidFill>
              </a:rPr>
              <a:t> (für 88% der Befragten wichtig bis sehr wichtig), </a:t>
            </a:r>
            <a:r>
              <a:rPr lang="de-CH" sz="1800" b="1" dirty="0" smtClean="0">
                <a:solidFill>
                  <a:schemeClr val="tx1"/>
                </a:solidFill>
              </a:rPr>
              <a:t>der Energieaufwand</a:t>
            </a:r>
            <a:r>
              <a:rPr lang="de-CH" sz="1800" dirty="0" smtClean="0">
                <a:solidFill>
                  <a:schemeClr val="tx1"/>
                </a:solidFill>
              </a:rPr>
              <a:t> </a:t>
            </a:r>
            <a:r>
              <a:rPr lang="de-CH" sz="1800" dirty="0">
                <a:solidFill>
                  <a:schemeClr val="tx1"/>
                </a:solidFill>
              </a:rPr>
              <a:t>(75%) und </a:t>
            </a:r>
            <a:r>
              <a:rPr lang="de-CH" sz="1800" b="1" dirty="0">
                <a:solidFill>
                  <a:schemeClr val="tx1"/>
                </a:solidFill>
              </a:rPr>
              <a:t>die </a:t>
            </a:r>
            <a:r>
              <a:rPr lang="de-CH" sz="1800" b="1" dirty="0" smtClean="0">
                <a:solidFill>
                  <a:schemeClr val="tx1"/>
                </a:solidFill>
              </a:rPr>
              <a:t>Unterhaltskosten </a:t>
            </a:r>
            <a:r>
              <a:rPr lang="de-CH" sz="1800" dirty="0" smtClean="0">
                <a:solidFill>
                  <a:schemeClr val="tx1"/>
                </a:solidFill>
              </a:rPr>
              <a:t>(68%) </a:t>
            </a:r>
            <a:r>
              <a:rPr lang="de-CH" sz="1800" dirty="0">
                <a:solidFill>
                  <a:schemeClr val="tx1"/>
                </a:solidFill>
              </a:rPr>
              <a:t>in den vergangenen drei Jahren als ganz besonders sensibel wahrgenommen.</a:t>
            </a:r>
            <a:endParaRPr lang="fr-FR" sz="1800" dirty="0">
              <a:solidFill>
                <a:schemeClr val="tx1"/>
              </a:solidFill>
            </a:endParaRPr>
          </a:p>
          <a:p>
            <a:pPr>
              <a:spcAft>
                <a:spcPts val="1200"/>
              </a:spcAft>
            </a:pPr>
            <a:r>
              <a:rPr lang="de-CH" sz="1800" dirty="0">
                <a:solidFill>
                  <a:schemeClr val="tx1"/>
                </a:solidFill>
              </a:rPr>
              <a:t>Die meisten Probleme bei </a:t>
            </a:r>
            <a:r>
              <a:rPr lang="de-CH" sz="1800" b="1" dirty="0">
                <a:solidFill>
                  <a:schemeClr val="tx1"/>
                </a:solidFill>
              </a:rPr>
              <a:t>der Personalrekrutierung</a:t>
            </a:r>
            <a:r>
              <a:rPr lang="de-CH" sz="1800" dirty="0">
                <a:solidFill>
                  <a:schemeClr val="tx1"/>
                </a:solidFill>
              </a:rPr>
              <a:t>, werden im  Mangel an </a:t>
            </a:r>
            <a:r>
              <a:rPr lang="de-CH" sz="1800" b="1" dirty="0">
                <a:solidFill>
                  <a:schemeClr val="tx1"/>
                </a:solidFill>
              </a:rPr>
              <a:t>sprachlichen</a:t>
            </a:r>
            <a:r>
              <a:rPr lang="de-CH" sz="1800" dirty="0">
                <a:solidFill>
                  <a:schemeClr val="tx1"/>
                </a:solidFill>
              </a:rPr>
              <a:t> (73%) und </a:t>
            </a:r>
            <a:r>
              <a:rPr lang="de-CH" sz="1800" b="1" dirty="0">
                <a:solidFill>
                  <a:schemeClr val="tx1"/>
                </a:solidFill>
              </a:rPr>
              <a:t>technischen Kompetenzen </a:t>
            </a:r>
            <a:r>
              <a:rPr lang="de-CH" sz="1800" dirty="0">
                <a:solidFill>
                  <a:schemeClr val="tx1"/>
                </a:solidFill>
              </a:rPr>
              <a:t>(66%) gesehen, noch vor den Lohnforderungen (65%) und </a:t>
            </a:r>
            <a:r>
              <a:rPr lang="de-CH" sz="1800" dirty="0" smtClean="0">
                <a:solidFill>
                  <a:schemeClr val="tx1"/>
                </a:solidFill>
              </a:rPr>
              <a:t>ungenügenden </a:t>
            </a:r>
            <a:r>
              <a:rPr lang="de-CH" sz="1800" dirty="0">
                <a:solidFill>
                  <a:schemeClr val="tx1"/>
                </a:solidFill>
              </a:rPr>
              <a:t>sozialen Kompetenzen der Kandidaten.</a:t>
            </a:r>
            <a:endParaRPr lang="fr-FR" sz="1800" dirty="0">
              <a:solidFill>
                <a:schemeClr val="tx1"/>
              </a:solidFill>
            </a:endParaRPr>
          </a:p>
          <a:p>
            <a:r>
              <a:rPr lang="de-CH" sz="1800" dirty="0">
                <a:solidFill>
                  <a:schemeClr val="tx1"/>
                </a:solidFill>
              </a:rPr>
              <a:t>Für nahezu 40% der Unternehmen muss die </a:t>
            </a:r>
            <a:r>
              <a:rPr lang="de-CH" sz="1800" b="1" dirty="0">
                <a:solidFill>
                  <a:schemeClr val="tx1"/>
                </a:solidFill>
              </a:rPr>
              <a:t>Nachfolgeregelung</a:t>
            </a:r>
            <a:r>
              <a:rPr lang="de-CH" sz="1800" dirty="0">
                <a:solidFill>
                  <a:schemeClr val="tx1"/>
                </a:solidFill>
              </a:rPr>
              <a:t> in den nächsten 10 Jahren erfolgen und für 22% ist </a:t>
            </a:r>
            <a:r>
              <a:rPr lang="de-CH" sz="1800" dirty="0" smtClean="0">
                <a:solidFill>
                  <a:schemeClr val="tx1"/>
                </a:solidFill>
              </a:rPr>
              <a:t>dies </a:t>
            </a:r>
            <a:r>
              <a:rPr lang="de-CH" sz="1800" dirty="0">
                <a:solidFill>
                  <a:schemeClr val="tx1"/>
                </a:solidFill>
              </a:rPr>
              <a:t>nach mehr als 10 Jahren der Fall. Eine Familiennachfolge wird bei 43% in Betracht gezogen, während 22% ihr Unternehmen lieber verkaufen möchten. Die hauptsächliche Problematik für die Familiennachfolge wird in der wirtschaftlichen Situation des Tourismus bzw. der Hotellerie (84%) und in der Nachfolgefinanzierung </a:t>
            </a:r>
            <a:r>
              <a:rPr lang="de-CH" sz="1800" dirty="0" smtClean="0">
                <a:solidFill>
                  <a:schemeClr val="tx1"/>
                </a:solidFill>
              </a:rPr>
              <a:t>wahrgenommen (76%).</a:t>
            </a:r>
            <a:endParaRPr lang="fr-FR" sz="1800" dirty="0">
              <a:solidFill>
                <a:schemeClr val="tx1"/>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4198984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1. </a:t>
            </a:r>
            <a:r>
              <a:rPr lang="fr-CH" dirty="0" err="1" smtClean="0">
                <a:latin typeface="Calibri"/>
                <a:cs typeface="Calibri"/>
              </a:rPr>
              <a:t>Zusammenfassung</a:t>
            </a:r>
            <a:r>
              <a:rPr lang="fr-CH" dirty="0" smtClean="0">
                <a:latin typeface="Calibri"/>
                <a:cs typeface="Calibri"/>
              </a:rPr>
              <a:t> (III): </a:t>
            </a:r>
            <a:r>
              <a:rPr lang="fr-CH" dirty="0" err="1" smtClean="0">
                <a:latin typeface="Calibri"/>
                <a:cs typeface="Calibri"/>
              </a:rPr>
              <a:t>Zusammenarbeit</a:t>
            </a:r>
            <a:r>
              <a:rPr lang="fr-CH" dirty="0" smtClean="0">
                <a:latin typeface="Calibri"/>
                <a:cs typeface="Calibri"/>
              </a:rPr>
              <a:t> </a:t>
            </a:r>
            <a:r>
              <a:rPr lang="fr-CH" dirty="0" err="1" smtClean="0">
                <a:latin typeface="Calibri"/>
                <a:cs typeface="Calibri"/>
              </a:rPr>
              <a:t>und</a:t>
            </a:r>
            <a:r>
              <a:rPr lang="fr-CH" dirty="0" smtClean="0">
                <a:latin typeface="Calibri"/>
                <a:cs typeface="Calibri"/>
              </a:rPr>
              <a:t> </a:t>
            </a:r>
            <a:r>
              <a:rPr lang="fr-CH" dirty="0" err="1" smtClean="0">
                <a:latin typeface="Calibri"/>
                <a:cs typeface="Calibri"/>
              </a:rPr>
              <a:t>Weiterbildung</a:t>
            </a:r>
            <a:r>
              <a:rPr lang="fr-CH" dirty="0" smtClean="0">
                <a:latin typeface="Calibri"/>
                <a:cs typeface="Calibri"/>
              </a:rPr>
              <a:t> </a:t>
            </a:r>
            <a:r>
              <a:rPr lang="fr-CH" dirty="0" err="1" smtClean="0">
                <a:latin typeface="Calibri"/>
                <a:cs typeface="Calibri"/>
              </a:rPr>
              <a:t>als</a:t>
            </a:r>
            <a:r>
              <a:rPr lang="fr-CH" dirty="0" smtClean="0">
                <a:latin typeface="Calibri"/>
                <a:cs typeface="Calibri"/>
              </a:rPr>
              <a:t> </a:t>
            </a:r>
            <a:r>
              <a:rPr lang="fr-CH" dirty="0" err="1" smtClean="0">
                <a:latin typeface="Calibri"/>
                <a:cs typeface="Calibri"/>
              </a:rPr>
              <a:t>Zukunftswege</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5</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425301" y="1814788"/>
            <a:ext cx="8308299" cy="4678087"/>
          </a:xfrm>
        </p:spPr>
        <p:txBody>
          <a:bodyPr lIns="0" tIns="0" rIns="0" bIns="0">
            <a:noAutofit/>
          </a:bodyPr>
          <a:lstStyle/>
          <a:p>
            <a:pPr algn="just">
              <a:spcBef>
                <a:spcPts val="0"/>
              </a:spcBef>
              <a:spcAft>
                <a:spcPts val="500"/>
              </a:spcAft>
            </a:pPr>
            <a:endParaRPr lang="fr-CH" sz="1800" dirty="0">
              <a:solidFill>
                <a:srgbClr val="000000"/>
              </a:solidFill>
            </a:endParaRPr>
          </a:p>
          <a:p>
            <a:pPr>
              <a:spcAft>
                <a:spcPts val="1200"/>
              </a:spcAft>
            </a:pPr>
            <a:r>
              <a:rPr lang="de-CH" sz="1800" dirty="0">
                <a:solidFill>
                  <a:schemeClr val="tx1"/>
                </a:solidFill>
              </a:rPr>
              <a:t>Folgende </a:t>
            </a:r>
            <a:r>
              <a:rPr lang="de-CH" sz="1800" b="1" dirty="0">
                <a:solidFill>
                  <a:schemeClr val="tx1"/>
                </a:solidFill>
              </a:rPr>
              <a:t>Zusammenarbeitsbereiche</a:t>
            </a:r>
            <a:r>
              <a:rPr lang="de-CH" sz="1800" dirty="0">
                <a:solidFill>
                  <a:schemeClr val="tx1"/>
                </a:solidFill>
              </a:rPr>
              <a:t> sind bereits erkannt bzw. sehr wahrscheinlich: Marketing, </a:t>
            </a:r>
            <a:r>
              <a:rPr lang="de-CH" sz="1800" dirty="0" smtClean="0">
                <a:solidFill>
                  <a:schemeClr val="tx1"/>
                </a:solidFill>
              </a:rPr>
              <a:t>Aktivitäten-Programme</a:t>
            </a:r>
            <a:r>
              <a:rPr lang="de-CH" sz="1800" dirty="0">
                <a:solidFill>
                  <a:schemeClr val="tx1"/>
                </a:solidFill>
              </a:rPr>
              <a:t>, gemeinsame </a:t>
            </a:r>
            <a:r>
              <a:rPr lang="de-CH" sz="1800" dirty="0" smtClean="0">
                <a:solidFill>
                  <a:schemeClr val="tx1"/>
                </a:solidFill>
              </a:rPr>
              <a:t>Betriebsmittel und Produkte. </a:t>
            </a:r>
            <a:r>
              <a:rPr lang="de-CH" sz="1800" dirty="0">
                <a:solidFill>
                  <a:schemeClr val="tx1"/>
                </a:solidFill>
              </a:rPr>
              <a:t>Mehr Vorbehalte sind in den Bereichen Küche, Buchhaltung und Finanzierung festzustellen</a:t>
            </a:r>
            <a:r>
              <a:rPr lang="de-CH" sz="1800" dirty="0" smtClean="0">
                <a:solidFill>
                  <a:schemeClr val="tx1"/>
                </a:solidFill>
              </a:rPr>
              <a:t>.</a:t>
            </a:r>
            <a:endParaRPr lang="fr-CH" sz="1800" dirty="0" smtClean="0">
              <a:solidFill>
                <a:srgbClr val="000000"/>
              </a:solidFill>
            </a:endParaRPr>
          </a:p>
          <a:p>
            <a:pPr algn="just">
              <a:spcBef>
                <a:spcPts val="0"/>
              </a:spcBef>
              <a:spcAft>
                <a:spcPts val="500"/>
              </a:spcAft>
            </a:pPr>
            <a:r>
              <a:rPr lang="de-CH" sz="1800" dirty="0" smtClean="0">
                <a:solidFill>
                  <a:srgbClr val="000000"/>
                </a:solidFill>
              </a:rPr>
              <a:t>Die Wichtigkeit der </a:t>
            </a:r>
            <a:r>
              <a:rPr lang="de-CH" sz="1800" b="1" dirty="0" smtClean="0">
                <a:solidFill>
                  <a:srgbClr val="000000"/>
                </a:solidFill>
              </a:rPr>
              <a:t>Weiterbildung </a:t>
            </a:r>
            <a:r>
              <a:rPr lang="de-CH" sz="1800" dirty="0" smtClean="0">
                <a:solidFill>
                  <a:srgbClr val="000000"/>
                </a:solidFill>
              </a:rPr>
              <a:t>wird durch eine Mehrheit der Unternehmen anerkannt (86% bewerten diese als  wichtig bis sehr wichtig). Die bekanntesten Angebote sind dabei die Kurse von ritzy* (94%) und die Programme für den Erwerb des Q-Gütesiegel (63%).</a:t>
            </a: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endParaRPr lang="fr-CH" sz="1800" dirty="0" smtClean="0">
              <a:solidFill>
                <a:srgbClr val="000000"/>
              </a:solidFill>
            </a:endParaRP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1579272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504000" y="864000"/>
            <a:ext cx="8229600"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err="1">
                <a:latin typeface="Calibri"/>
                <a:cs typeface="Calibri"/>
              </a:rPr>
              <a:t>Kontext</a:t>
            </a:r>
            <a:r>
              <a:rPr lang="fr-CH" dirty="0">
                <a:latin typeface="Calibri"/>
                <a:cs typeface="Calibri"/>
              </a:rPr>
              <a:t> </a:t>
            </a:r>
            <a:endParaRPr lang="fr-CH"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246137"/>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6</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608363" y="1766147"/>
            <a:ext cx="8236099" cy="4678087"/>
          </a:xfrm>
        </p:spPr>
        <p:txBody>
          <a:bodyPr lIns="0" tIns="0" rIns="0" bIns="0">
            <a:noAutofit/>
          </a:bodyPr>
          <a:lstStyle/>
          <a:p>
            <a:pPr algn="just">
              <a:spcBef>
                <a:spcPts val="0"/>
              </a:spcBef>
              <a:spcAft>
                <a:spcPts val="500"/>
              </a:spcAft>
            </a:pPr>
            <a:endParaRPr lang="fr-CH" sz="1800" dirty="0">
              <a:solidFill>
                <a:srgbClr val="000000"/>
              </a:solidFill>
            </a:endParaRPr>
          </a:p>
          <a:p>
            <a:r>
              <a:rPr lang="de-CH" sz="1800" dirty="0">
                <a:solidFill>
                  <a:schemeClr val="tx1"/>
                </a:solidFill>
              </a:rPr>
              <a:t>Bei einer </a:t>
            </a:r>
            <a:r>
              <a:rPr lang="de-CH" sz="1800" dirty="0" smtClean="0">
                <a:solidFill>
                  <a:schemeClr val="tx1"/>
                </a:solidFill>
              </a:rPr>
              <a:t>Umfrage, </a:t>
            </a:r>
            <a:r>
              <a:rPr lang="de-CH" sz="1800" dirty="0">
                <a:solidFill>
                  <a:schemeClr val="tx1"/>
                </a:solidFill>
              </a:rPr>
              <a:t>die für die Walliser Hoteliers bestimmt war, wollte der Walliser Hotelier-Verein (WHV) die Problemstellungen, die Herausforderungen sowie </a:t>
            </a:r>
            <a:r>
              <a:rPr lang="de-CH" sz="1800" dirty="0" smtClean="0">
                <a:solidFill>
                  <a:schemeClr val="tx1"/>
                </a:solidFill>
              </a:rPr>
              <a:t>die </a:t>
            </a:r>
            <a:r>
              <a:rPr lang="de-CH" sz="1800" dirty="0">
                <a:solidFill>
                  <a:schemeClr val="tx1"/>
                </a:solidFill>
              </a:rPr>
              <a:t>Wünsche der Hoteliers, die sich in einem derzeit unstabilen und schwierigen Markt </a:t>
            </a:r>
            <a:r>
              <a:rPr lang="de-CH" sz="1800" dirty="0" smtClean="0">
                <a:solidFill>
                  <a:schemeClr val="tx1"/>
                </a:solidFill>
              </a:rPr>
              <a:t>entwickeln, </a:t>
            </a:r>
            <a:r>
              <a:rPr lang="de-CH" sz="1800" dirty="0">
                <a:solidFill>
                  <a:schemeClr val="tx1"/>
                </a:solidFill>
              </a:rPr>
              <a:t>besser </a:t>
            </a:r>
            <a:r>
              <a:rPr lang="de-CH" sz="1800" dirty="0" smtClean="0">
                <a:solidFill>
                  <a:schemeClr val="tx1"/>
                </a:solidFill>
              </a:rPr>
              <a:t>verstehen, </a:t>
            </a:r>
            <a:r>
              <a:rPr lang="de-CH" sz="1800" dirty="0">
                <a:solidFill>
                  <a:schemeClr val="tx1"/>
                </a:solidFill>
              </a:rPr>
              <a:t>um in der Folge Massnahmen treffen zu können, die den Marktbedürfnissen entsprechen.</a:t>
            </a:r>
            <a:endParaRPr lang="fr-FR" sz="1800" dirty="0">
              <a:solidFill>
                <a:schemeClr val="tx1"/>
              </a:solidFill>
            </a:endParaRPr>
          </a:p>
          <a:p>
            <a:pPr algn="just">
              <a:spcBef>
                <a:spcPts val="0"/>
              </a:spcBef>
              <a:spcAft>
                <a:spcPts val="500"/>
              </a:spcAft>
            </a:pPr>
            <a:endParaRPr lang="fr-CH" sz="1800" dirty="0">
              <a:solidFill>
                <a:srgbClr val="000000"/>
              </a:solidFill>
            </a:endParaRPr>
          </a:p>
          <a:p>
            <a:pPr algn="just">
              <a:spcBef>
                <a:spcPts val="0"/>
              </a:spcBef>
              <a:spcAft>
                <a:spcPts val="500"/>
              </a:spcAft>
            </a:pPr>
            <a:r>
              <a:rPr lang="de-CH" sz="1800" dirty="0" smtClean="0">
                <a:solidFill>
                  <a:srgbClr val="000000"/>
                </a:solidFill>
              </a:rPr>
              <a:t>Weil die Zielsetzungen mit denjenigen des Walliser Tourismus Observatorium (WTO) übereinstimmten, wurde diese Umfrage in enger Zusammenarbeit mit dem WTO (</a:t>
            </a:r>
            <a:r>
              <a:rPr lang="de-CH" sz="1800" dirty="0" smtClean="0">
                <a:solidFill>
                  <a:srgbClr val="000000"/>
                </a:solidFill>
                <a:hlinkClick r:id="rId3"/>
              </a:rPr>
              <a:t>www.tourobs.ch</a:t>
            </a:r>
            <a:r>
              <a:rPr lang="de-CH" sz="1800" dirty="0" smtClean="0">
                <a:solidFill>
                  <a:srgbClr val="000000"/>
                </a:solidFill>
              </a:rPr>
              <a:t>) realisiert, welches die Umfrage durchgeführt und ausgewertet hat. </a:t>
            </a:r>
          </a:p>
          <a:p>
            <a:pPr algn="just">
              <a:spcAft>
                <a:spcPts val="500"/>
              </a:spcAft>
            </a:pPr>
            <a:endParaRPr lang="fr-FR" sz="1800" dirty="0">
              <a:solidFill>
                <a:srgbClr val="000000"/>
              </a:solidFill>
            </a:endParaRPr>
          </a:p>
        </p:txBody>
      </p:sp>
    </p:spTree>
    <p:extLst>
      <p:ext uri="{BB962C8B-B14F-4D97-AF65-F5344CB8AC3E}">
        <p14:creationId xmlns:p14="http://schemas.microsoft.com/office/powerpoint/2010/main" val="3714562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1"/>
          <p:cNvSpPr txBox="1">
            <a:spLocks/>
          </p:cNvSpPr>
          <p:nvPr/>
        </p:nvSpPr>
        <p:spPr>
          <a:xfrm>
            <a:off x="425301" y="1032787"/>
            <a:ext cx="8229600" cy="944679"/>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2. </a:t>
            </a:r>
            <a:r>
              <a:rPr lang="fr-CH" dirty="0" err="1" smtClean="0">
                <a:latin typeface="Calibri"/>
                <a:cs typeface="Calibri"/>
              </a:rPr>
              <a:t>Methodologie</a:t>
            </a:r>
            <a:r>
              <a:rPr lang="fr-CH" dirty="0">
                <a:latin typeface="Calibri"/>
                <a:cs typeface="Calibri"/>
              </a:rPr>
              <a:t>: </a:t>
            </a:r>
            <a:r>
              <a:rPr lang="fr-CH" dirty="0" err="1" smtClean="0">
                <a:latin typeface="Calibri"/>
                <a:cs typeface="Calibri"/>
              </a:rPr>
              <a:t>Vorgehen</a:t>
            </a:r>
            <a:endParaRPr lang="fr-CH" dirty="0" smtClean="0">
              <a:latin typeface="Calibri"/>
              <a:cs typeface="Calibri"/>
            </a:endParaRPr>
          </a:p>
          <a:p>
            <a:r>
              <a:rPr lang="fr-CH" sz="2600" dirty="0" smtClean="0">
                <a:latin typeface="Calibri"/>
                <a:cs typeface="Calibri"/>
              </a:rPr>
              <a:t> </a:t>
            </a:r>
            <a:endParaRPr lang="fr-CH" sz="1800" dirty="0" smtClean="0">
              <a:latin typeface="Calibri"/>
              <a:cs typeface="Calibri"/>
            </a:endParaRPr>
          </a:p>
        </p:txBody>
      </p:sp>
      <p:pic>
        <p:nvPicPr>
          <p:cNvPr id="10" name="Image 9" descr="ombre_Dro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012282" y="-2394999"/>
            <a:ext cx="164395" cy="8188964"/>
          </a:xfrm>
          <a:prstGeom prst="rect">
            <a:avLst/>
          </a:prstGeom>
        </p:spPr>
      </p:pic>
      <p:sp>
        <p:nvSpPr>
          <p:cNvPr id="5" name="Espace réservé du numéro de diapositive 4"/>
          <p:cNvSpPr>
            <a:spLocks noGrp="1"/>
          </p:cNvSpPr>
          <p:nvPr>
            <p:ph type="sldNum" sz="quarter" idx="12"/>
          </p:nvPr>
        </p:nvSpPr>
        <p:spPr/>
        <p:txBody>
          <a:bodyPr/>
          <a:lstStyle/>
          <a:p>
            <a:fld id="{90DD2C6B-27DE-FA47-8F5D-2E0728E8EE60}" type="slidenum">
              <a:rPr lang="fr-FR" smtClean="0"/>
              <a:t>7</a:t>
            </a:fld>
            <a:endParaRPr lang="fr-FR" dirty="0"/>
          </a:p>
        </p:txBody>
      </p:sp>
      <p:sp>
        <p:nvSpPr>
          <p:cNvPr id="6" name="Espace réservé de la date 5"/>
          <p:cNvSpPr>
            <a:spLocks noGrp="1"/>
          </p:cNvSpPr>
          <p:nvPr>
            <p:ph type="dt" sz="half" idx="10"/>
          </p:nvPr>
        </p:nvSpPr>
        <p:spPr/>
        <p:txBody>
          <a:bodyPr/>
          <a:lstStyle/>
          <a:p>
            <a:fld id="{14DF63FC-0176-C94B-84D8-B26EF01BB85D}" type="datetime1">
              <a:rPr lang="fr-CH" sz="1000" smtClean="0"/>
              <a:t>23.09.2015</a:t>
            </a:fld>
            <a:endParaRPr lang="fr-FR" sz="1000" dirty="0"/>
          </a:p>
        </p:txBody>
      </p:sp>
      <p:sp>
        <p:nvSpPr>
          <p:cNvPr id="7" name="Espace réservé du contenu 2"/>
          <p:cNvSpPr>
            <a:spLocks noGrp="1"/>
          </p:cNvSpPr>
          <p:nvPr>
            <p:ph type="body" sz="half" idx="2"/>
          </p:nvPr>
        </p:nvSpPr>
        <p:spPr>
          <a:xfrm>
            <a:off x="425302" y="1814789"/>
            <a:ext cx="8229600" cy="4433612"/>
          </a:xfrm>
        </p:spPr>
        <p:txBody>
          <a:bodyPr lIns="0" tIns="0" rIns="0" bIns="0">
            <a:noAutofit/>
          </a:bodyPr>
          <a:lstStyle/>
          <a:p>
            <a:pPr algn="just">
              <a:spcBef>
                <a:spcPts val="0"/>
              </a:spcBef>
              <a:spcAft>
                <a:spcPts val="500"/>
              </a:spcAft>
            </a:pPr>
            <a:endParaRPr lang="de-CH" sz="1800" dirty="0" smtClean="0">
              <a:solidFill>
                <a:srgbClr val="000000"/>
              </a:solidFill>
            </a:endParaRPr>
          </a:p>
          <a:p>
            <a:pPr algn="just">
              <a:spcBef>
                <a:spcPts val="0"/>
              </a:spcBef>
              <a:spcAft>
                <a:spcPts val="500"/>
              </a:spcAft>
            </a:pPr>
            <a:r>
              <a:rPr lang="de-CH" sz="1800" dirty="0" smtClean="0">
                <a:solidFill>
                  <a:srgbClr val="000000"/>
                </a:solidFill>
              </a:rPr>
              <a:t>Die Online-Umfrage wurde zwischen Oktober 2014 und März 2015 durchgeführt. Der  WHV hat alle 413 Mitglieder des Vereins kontaktiert.</a:t>
            </a:r>
          </a:p>
          <a:p>
            <a:pPr algn="just">
              <a:spcBef>
                <a:spcPts val="0"/>
              </a:spcBef>
              <a:spcAft>
                <a:spcPts val="500"/>
              </a:spcAft>
            </a:pPr>
            <a:endParaRPr lang="de-CH" sz="1800" dirty="0" smtClean="0">
              <a:solidFill>
                <a:srgbClr val="000000"/>
              </a:solidFill>
            </a:endParaRPr>
          </a:p>
          <a:p>
            <a:pPr algn="just">
              <a:spcBef>
                <a:spcPts val="0"/>
              </a:spcBef>
              <a:spcAft>
                <a:spcPts val="500"/>
              </a:spcAft>
            </a:pPr>
            <a:r>
              <a:rPr lang="de-CH" sz="1800" dirty="0" smtClean="0">
                <a:solidFill>
                  <a:srgbClr val="000000"/>
                </a:solidFill>
              </a:rPr>
              <a:t>Die vorliegenden Resultate stützen sich auf die Antworten von 49 Walliser Unternehmen ab. Dies entspricht einer Rücklaufquote von ca. 12%. </a:t>
            </a:r>
          </a:p>
          <a:p>
            <a:pPr algn="just">
              <a:spcBef>
                <a:spcPts val="0"/>
              </a:spcBef>
              <a:spcAft>
                <a:spcPts val="500"/>
              </a:spcAft>
            </a:pPr>
            <a:endParaRPr lang="fr-CH" sz="1800" dirty="0">
              <a:solidFill>
                <a:srgbClr val="000000"/>
              </a:solidFill>
            </a:endParaRPr>
          </a:p>
          <a:p>
            <a:pPr algn="just">
              <a:spcBef>
                <a:spcPts val="0"/>
              </a:spcBef>
              <a:spcAft>
                <a:spcPts val="500"/>
              </a:spcAft>
            </a:pPr>
            <a:r>
              <a:rPr lang="de-CH" sz="1800" dirty="0" smtClean="0">
                <a:solidFill>
                  <a:srgbClr val="000000"/>
                </a:solidFill>
              </a:rPr>
              <a:t>Betreffend die Klassifizierung der Hotels, entspricht die Stichprobe der Struktur der Mitglieder des WHV. </a:t>
            </a:r>
            <a:endParaRPr lang="de-CH" sz="1800" dirty="0">
              <a:solidFill>
                <a:srgbClr val="000000"/>
              </a:solidFill>
            </a:endParaRPr>
          </a:p>
        </p:txBody>
      </p:sp>
    </p:spTree>
    <p:extLst>
      <p:ext uri="{BB962C8B-B14F-4D97-AF65-F5344CB8AC3E}">
        <p14:creationId xmlns:p14="http://schemas.microsoft.com/office/powerpoint/2010/main" val="608301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94166" y="684703"/>
            <a:ext cx="8750691" cy="1143000"/>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a:latin typeface="Calibri"/>
              <a:cs typeface="Calibri"/>
            </a:endParaRPr>
          </a:p>
          <a:p>
            <a:r>
              <a:rPr lang="fr-CH" sz="1800" b="0" dirty="0" err="1" smtClean="0">
                <a:latin typeface="Calibri"/>
                <a:cs typeface="Calibri"/>
              </a:rPr>
              <a:t>Kategorie</a:t>
            </a:r>
            <a:r>
              <a:rPr lang="fr-CH" sz="1800" b="0" dirty="0" smtClean="0">
                <a:latin typeface="Calibri"/>
                <a:cs typeface="Calibri"/>
              </a:rPr>
              <a:t> der </a:t>
            </a:r>
            <a:r>
              <a:rPr lang="fr-CH" sz="1800" b="0" dirty="0" err="1" smtClean="0">
                <a:latin typeface="Calibri"/>
                <a:cs typeface="Calibri"/>
              </a:rPr>
              <a:t>Hotelbetriebe</a:t>
            </a:r>
            <a:r>
              <a:rPr lang="fr-CH" sz="1800" b="0" dirty="0" smtClean="0">
                <a:latin typeface="Calibri"/>
                <a:cs typeface="Calibri"/>
              </a:rPr>
              <a:t> </a:t>
            </a:r>
            <a:r>
              <a:rPr lang="fr-CH" sz="1800" b="0" dirty="0" err="1" smtClean="0">
                <a:latin typeface="Calibri"/>
                <a:cs typeface="Calibri"/>
              </a:rPr>
              <a:t>aus</a:t>
            </a:r>
            <a:r>
              <a:rPr lang="fr-CH" sz="1800" b="0" dirty="0" smtClean="0">
                <a:latin typeface="Calibri"/>
                <a:cs typeface="Calibri"/>
              </a:rPr>
              <a:t> der </a:t>
            </a:r>
            <a:r>
              <a:rPr lang="fr-CH" sz="1800" b="0" dirty="0" err="1" smtClean="0">
                <a:latin typeface="Calibri"/>
                <a:cs typeface="Calibri"/>
              </a:rPr>
              <a:t>Stichprobe</a:t>
            </a:r>
            <a:r>
              <a:rPr lang="fr-CH" sz="1800" b="0" dirty="0" smtClean="0">
                <a:latin typeface="Calibri"/>
                <a:cs typeface="Calibri"/>
              </a:rPr>
              <a:t> </a:t>
            </a:r>
            <a:r>
              <a:rPr lang="fr-CH" sz="1800" b="0" dirty="0" err="1" smtClean="0">
                <a:latin typeface="Calibri"/>
                <a:cs typeface="Calibri"/>
              </a:rPr>
              <a:t>im</a:t>
            </a:r>
            <a:r>
              <a:rPr lang="fr-CH" sz="1800" b="0" dirty="0" smtClean="0">
                <a:latin typeface="Calibri"/>
                <a:cs typeface="Calibri"/>
              </a:rPr>
              <a:t> </a:t>
            </a:r>
            <a:r>
              <a:rPr lang="fr-CH" sz="1800" b="0" dirty="0" err="1" smtClean="0">
                <a:latin typeface="Calibri"/>
                <a:cs typeface="Calibri"/>
              </a:rPr>
              <a:t>Vergleich</a:t>
            </a:r>
            <a:r>
              <a:rPr lang="fr-CH" sz="1800" b="0" dirty="0" smtClean="0">
                <a:latin typeface="Calibri"/>
                <a:cs typeface="Calibri"/>
              </a:rPr>
              <a:t> mit der </a:t>
            </a:r>
            <a:r>
              <a:rPr lang="fr-CH" sz="1800" b="0" dirty="0" err="1" smtClean="0">
                <a:latin typeface="Calibri"/>
                <a:cs typeface="Calibri"/>
              </a:rPr>
              <a:t>Struktur</a:t>
            </a:r>
            <a:r>
              <a:rPr lang="fr-CH" sz="1800" b="0" dirty="0" smtClean="0">
                <a:latin typeface="Calibri"/>
                <a:cs typeface="Calibri"/>
              </a:rPr>
              <a:t> der </a:t>
            </a:r>
            <a:r>
              <a:rPr lang="fr-CH" sz="1800" b="0" dirty="0" err="1" smtClean="0">
                <a:latin typeface="Calibri"/>
                <a:cs typeface="Calibri"/>
              </a:rPr>
              <a:t>Mitglieder</a:t>
            </a:r>
            <a:r>
              <a:rPr lang="fr-CH" sz="1800" b="0" dirty="0" smtClean="0">
                <a:latin typeface="Calibri"/>
                <a:cs typeface="Calibri"/>
              </a:rPr>
              <a:t> des WHV</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6" y="-2420024"/>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8</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279083"/>
            <a:ext cx="164395" cy="8188964"/>
          </a:xfrm>
          <a:prstGeom prst="rect">
            <a:avLst/>
          </a:prstGeom>
        </p:spPr>
      </p:pic>
      <p:graphicFrame>
        <p:nvGraphicFramePr>
          <p:cNvPr id="2" name="Table 1"/>
          <p:cNvGraphicFramePr>
            <a:graphicFrameLocks noGrp="1"/>
          </p:cNvGraphicFramePr>
          <p:nvPr>
            <p:extLst/>
          </p:nvPr>
        </p:nvGraphicFramePr>
        <p:xfrm>
          <a:off x="494166" y="4424476"/>
          <a:ext cx="2539268" cy="2270850"/>
        </p:xfrm>
        <a:graphic>
          <a:graphicData uri="http://schemas.openxmlformats.org/drawingml/2006/table">
            <a:tbl>
              <a:tblPr>
                <a:tableStyleId>{2D5ABB26-0587-4C30-8999-92F81FD0307C}</a:tableStyleId>
              </a:tblPr>
              <a:tblGrid>
                <a:gridCol w="1794175"/>
                <a:gridCol w="745093"/>
              </a:tblGrid>
              <a:tr h="378475">
                <a:tc>
                  <a:txBody>
                    <a:bodyPr/>
                    <a:lstStyle/>
                    <a:p>
                      <a:pPr algn="l" fontAlgn="b"/>
                      <a:r>
                        <a:rPr lang="fr-CH" sz="1100" u="none" strike="noStrike" dirty="0" err="1">
                          <a:effectLst/>
                        </a:rPr>
                        <a:t>Swiss</a:t>
                      </a:r>
                      <a:r>
                        <a:rPr lang="fr-CH" sz="1100" u="none" strike="noStrike" dirty="0">
                          <a:effectLst/>
                        </a:rPr>
                        <a:t> Lodge</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1-Stern-Betrieb</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11</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algn="l" fontAlgn="b"/>
                      <a:r>
                        <a:rPr lang="fr-CH" sz="1100" u="none" strike="noStrike" dirty="0" smtClean="0">
                          <a:effectLst/>
                        </a:rPr>
                        <a:t>2 Stern-</a:t>
                      </a:r>
                      <a:r>
                        <a:rPr lang="fr-CH" sz="1100" u="none" strike="noStrike" dirty="0" err="1" smtClean="0">
                          <a:effectLst/>
                        </a:rPr>
                        <a:t>Betrieb</a:t>
                      </a:r>
                      <a:endParaRPr lang="fr-CH" sz="11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fr-CH" sz="1100" u="none" strike="noStrike" dirty="0" smtClean="0">
                          <a:effectLst/>
                        </a:rPr>
                        <a:t>25</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3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c>
                  <a:txBody>
                    <a:bodyPr/>
                    <a:lstStyle/>
                    <a:p>
                      <a:pPr algn="r" fontAlgn="b"/>
                      <a:r>
                        <a:rPr lang="fr-CH" sz="1100" u="none" strike="noStrike" dirty="0" smtClean="0">
                          <a:effectLst/>
                        </a:rPr>
                        <a:t>146</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BC7A"/>
                    </a:solidFill>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4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59</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7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CH" sz="1100" u="none" strike="noStrike" dirty="0" smtClean="0">
                          <a:effectLst/>
                        </a:rPr>
                        <a:t>5 Stern-</a:t>
                      </a:r>
                      <a:r>
                        <a:rPr lang="fr-CH" sz="1100" u="none" strike="noStrike" dirty="0" err="1" smtClean="0">
                          <a:effectLst/>
                        </a:rPr>
                        <a:t>Betrieb</a:t>
                      </a:r>
                      <a:endParaRPr lang="fr-CH" sz="1100" b="0" i="0" u="none" strike="noStrike" dirty="0" smtClean="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fr-CH" sz="1100" u="none" strike="noStrike" dirty="0" smtClean="0">
                          <a:effectLst/>
                        </a:rPr>
                        <a:t>8</a:t>
                      </a:r>
                      <a:endParaRPr lang="fr-CH" sz="11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Chart 9"/>
          <p:cNvGraphicFramePr>
            <a:graphicFrameLocks noChangeAspect="1"/>
          </p:cNvGraphicFramePr>
          <p:nvPr>
            <p:extLst/>
          </p:nvPr>
        </p:nvGraphicFramePr>
        <p:xfrm>
          <a:off x="2832845" y="3965944"/>
          <a:ext cx="5032377" cy="3285461"/>
        </p:xfrm>
        <a:graphic>
          <a:graphicData uri="http://schemas.openxmlformats.org/drawingml/2006/chart">
            <c:chart xmlns:c="http://schemas.openxmlformats.org/drawingml/2006/chart" xmlns:r="http://schemas.openxmlformats.org/officeDocument/2006/relationships" r:id="rId4"/>
          </a:graphicData>
        </a:graphic>
      </p:graphicFrame>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166" y="1646594"/>
            <a:ext cx="4570878" cy="2556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8212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503996" y="864000"/>
            <a:ext cx="8750691" cy="783991"/>
          </a:xfrm>
          <a:prstGeom prst="rect">
            <a:avLst/>
          </a:prstGeom>
          <a:noFill/>
        </p:spPr>
        <p:txBody>
          <a:bodyPr vert="horz" lIns="91440" tIns="45720" rIns="91440" bIns="45720" rtlCol="0" anchor="t" anchorCtr="0">
            <a:noAutofit/>
          </a:bodyPr>
          <a:lstStyle>
            <a:lvl1pPr algn="l" defTabSz="457200" rtl="0" eaLnBrk="1" latinLnBrk="0" hangingPunct="1">
              <a:spcBef>
                <a:spcPct val="0"/>
              </a:spcBef>
              <a:buNone/>
              <a:defRPr sz="2000" b="1" i="0" kern="1200">
                <a:solidFill>
                  <a:schemeClr val="accent1"/>
                </a:solidFill>
                <a:latin typeface="Arial Bold"/>
                <a:ea typeface="+mj-ea"/>
                <a:cs typeface="Arial Bold"/>
              </a:defRPr>
            </a:lvl1pPr>
          </a:lstStyle>
          <a:p>
            <a:r>
              <a:rPr lang="fr-CH" dirty="0" smtClean="0">
                <a:latin typeface="Calibri"/>
                <a:cs typeface="Calibri"/>
              </a:rPr>
              <a:t>3. </a:t>
            </a:r>
            <a:r>
              <a:rPr lang="fr-CH" dirty="0" err="1" smtClean="0">
                <a:latin typeface="Calibri"/>
                <a:cs typeface="Calibri"/>
              </a:rPr>
              <a:t>Merkmale</a:t>
            </a:r>
            <a:r>
              <a:rPr lang="fr-CH" dirty="0" smtClean="0">
                <a:latin typeface="Calibri"/>
                <a:cs typeface="Calibri"/>
              </a:rPr>
              <a:t> der </a:t>
            </a:r>
            <a:r>
              <a:rPr lang="fr-CH" dirty="0" err="1" smtClean="0">
                <a:latin typeface="Calibri"/>
                <a:cs typeface="Calibri"/>
              </a:rPr>
              <a:t>Stichprobe</a:t>
            </a:r>
            <a:endParaRPr lang="fr-CH" dirty="0" smtClean="0">
              <a:latin typeface="Calibri"/>
              <a:cs typeface="Calibri"/>
            </a:endParaRPr>
          </a:p>
          <a:p>
            <a:r>
              <a:rPr lang="fr-CH" sz="1800" b="0" dirty="0" err="1" smtClean="0">
                <a:latin typeface="Calibri"/>
                <a:cs typeface="Calibri"/>
              </a:rPr>
              <a:t>Lage</a:t>
            </a:r>
            <a:r>
              <a:rPr lang="fr-CH" sz="1800" b="0" dirty="0" smtClean="0">
                <a:latin typeface="Calibri"/>
                <a:cs typeface="Calibri"/>
              </a:rPr>
              <a:t>, </a:t>
            </a:r>
            <a:r>
              <a:rPr lang="fr-CH" sz="1800" b="0" dirty="0" err="1" smtClean="0">
                <a:latin typeface="Calibri"/>
                <a:cs typeface="Calibri"/>
              </a:rPr>
              <a:t>Region</a:t>
            </a:r>
            <a:r>
              <a:rPr lang="fr-CH" sz="1800" b="0" dirty="0" smtClean="0">
                <a:latin typeface="Calibri"/>
                <a:cs typeface="Calibri"/>
              </a:rPr>
              <a:t> </a:t>
            </a:r>
            <a:r>
              <a:rPr lang="fr-CH" sz="1800" b="0" dirty="0" err="1" smtClean="0">
                <a:latin typeface="Calibri"/>
                <a:cs typeface="Calibri"/>
              </a:rPr>
              <a:t>und</a:t>
            </a:r>
            <a:r>
              <a:rPr lang="fr-CH" sz="1800" b="0" dirty="0" smtClean="0">
                <a:latin typeface="Calibri"/>
                <a:cs typeface="Calibri"/>
              </a:rPr>
              <a:t> </a:t>
            </a:r>
            <a:r>
              <a:rPr lang="fr-CH" sz="1800" b="0" dirty="0" err="1" smtClean="0">
                <a:latin typeface="Calibri"/>
                <a:cs typeface="Calibri"/>
              </a:rPr>
              <a:t>Kapazität</a:t>
            </a:r>
            <a:r>
              <a:rPr lang="fr-CH" sz="1800" b="0" dirty="0" smtClean="0">
                <a:latin typeface="Calibri"/>
                <a:cs typeface="Calibri"/>
              </a:rPr>
              <a:t> der </a:t>
            </a:r>
            <a:r>
              <a:rPr lang="fr-CH" sz="1800" b="0" dirty="0" err="1" smtClean="0">
                <a:latin typeface="Calibri"/>
                <a:cs typeface="Calibri"/>
              </a:rPr>
              <a:t>Hotelbetriebe</a:t>
            </a:r>
            <a:endParaRPr lang="fr-CH" sz="1800" b="0" dirty="0">
              <a:latin typeface="Calibri"/>
              <a:cs typeface="Calibri"/>
            </a:endParaRPr>
          </a:p>
        </p:txBody>
      </p:sp>
      <p:pic>
        <p:nvPicPr>
          <p:cNvPr id="8"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7" y="-2255628"/>
            <a:ext cx="164395" cy="8188964"/>
          </a:xfrm>
          <a:prstGeom prst="rect">
            <a:avLst/>
          </a:prstGeom>
        </p:spPr>
      </p:pic>
      <p:sp>
        <p:nvSpPr>
          <p:cNvPr id="3" name="Espace réservé du numéro de diapositive 2"/>
          <p:cNvSpPr>
            <a:spLocks noGrp="1"/>
          </p:cNvSpPr>
          <p:nvPr>
            <p:ph type="sldNum" sz="quarter" idx="12"/>
          </p:nvPr>
        </p:nvSpPr>
        <p:spPr/>
        <p:txBody>
          <a:bodyPr/>
          <a:lstStyle/>
          <a:p>
            <a:fld id="{90DD2C6B-27DE-FA47-8F5D-2E0728E8EE60}" type="slidenum">
              <a:rPr lang="fr-FR" smtClean="0"/>
              <a:t>9</a:t>
            </a:fld>
            <a:endParaRPr lang="fr-FR" dirty="0"/>
          </a:p>
        </p:txBody>
      </p:sp>
      <p:sp>
        <p:nvSpPr>
          <p:cNvPr id="4" name="Espace réservé de la date 3"/>
          <p:cNvSpPr>
            <a:spLocks noGrp="1"/>
          </p:cNvSpPr>
          <p:nvPr>
            <p:ph type="dt" sz="half" idx="10"/>
          </p:nvPr>
        </p:nvSpPr>
        <p:spPr/>
        <p:txBody>
          <a:bodyPr/>
          <a:lstStyle/>
          <a:p>
            <a:fld id="{2318BF92-F8C6-7B41-B95A-73AE9397C1B6}" type="datetime1">
              <a:rPr lang="fr-CH" sz="1000" smtClean="0"/>
              <a:t>23.09.2015</a:t>
            </a:fld>
            <a:endParaRPr lang="fr-FR" sz="1000" dirty="0"/>
          </a:p>
        </p:txBody>
      </p:sp>
      <p:pic>
        <p:nvPicPr>
          <p:cNvPr id="11" name="Image 7" descr="ombre_Droit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004775" y="85846"/>
            <a:ext cx="164395" cy="8188964"/>
          </a:xfrm>
          <a:prstGeom prst="rect">
            <a:avLst/>
          </a:prstGeom>
        </p:spPr>
      </p:pic>
      <p:pic>
        <p:nvPicPr>
          <p:cNvPr id="2052"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r="16488"/>
          <a:stretch/>
        </p:blipFill>
        <p:spPr bwMode="auto">
          <a:xfrm>
            <a:off x="503996" y="4262527"/>
            <a:ext cx="4250825" cy="2230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996" y="2083403"/>
            <a:ext cx="8425696" cy="1850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8172"/>
          <a:stretch/>
        </p:blipFill>
        <p:spPr bwMode="auto">
          <a:xfrm>
            <a:off x="4912956" y="4262527"/>
            <a:ext cx="4341731" cy="1794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6356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_templatePPT_OVT">
  <a:themeElements>
    <a:clrScheme name="OVT_2013">
      <a:dk1>
        <a:srgbClr val="000000"/>
      </a:dk1>
      <a:lt1>
        <a:srgbClr val="FFFFFF"/>
      </a:lt1>
      <a:dk2>
        <a:srgbClr val="000000"/>
      </a:dk2>
      <a:lt2>
        <a:srgbClr val="808080"/>
      </a:lt2>
      <a:accent1>
        <a:srgbClr val="E2001A"/>
      </a:accent1>
      <a:accent2>
        <a:srgbClr val="A40000"/>
      </a:accent2>
      <a:accent3>
        <a:srgbClr val="E67C3F"/>
      </a:accent3>
      <a:accent4>
        <a:srgbClr val="95AE4C"/>
      </a:accent4>
      <a:accent5>
        <a:srgbClr val="41A5BF"/>
      </a:accent5>
      <a:accent6>
        <a:srgbClr val="976F9D"/>
      </a:accent6>
      <a:hlink>
        <a:srgbClr val="C35360"/>
      </a:hlink>
      <a:folHlink>
        <a:srgbClr val="968E8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DE_templatePPT_OVT</Template>
  <TotalTime>0</TotalTime>
  <Words>934</Words>
  <Application>Microsoft Office PowerPoint</Application>
  <PresentationFormat>On-screen Show (4:3)</PresentationFormat>
  <Paragraphs>144</Paragraphs>
  <Slides>19</Slides>
  <Notes>12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DE_templatePPT_OVT</vt:lpstr>
      <vt:lpstr>         Probleme und Herausforderungen für die Walliser Hotellerie   Analyse der Resultate einer Umfrage bei den Mitgliedern des Walliser Hoteliervereins (WHV)   Mai 2015          </vt:lpstr>
      <vt:lpstr>Inhaltsverzeichnis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HES-SO // Valais - Wallis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   Titel</dc:title>
  <dc:creator>-</dc:creator>
  <cp:lastModifiedBy>valentin.gaillet</cp:lastModifiedBy>
  <cp:revision>444</cp:revision>
  <cp:lastPrinted>2015-05-20T05:50:23Z</cp:lastPrinted>
  <dcterms:created xsi:type="dcterms:W3CDTF">2013-05-13T11:02:44Z</dcterms:created>
  <dcterms:modified xsi:type="dcterms:W3CDTF">2015-09-23T11:36:40Z</dcterms:modified>
</cp:coreProperties>
</file>