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4"/>
  </p:notesMasterIdLst>
  <p:handoutMasterIdLst>
    <p:handoutMasterId r:id="rId45"/>
  </p:handoutMasterIdLst>
  <p:sldIdLst>
    <p:sldId id="308" r:id="rId2"/>
    <p:sldId id="267" r:id="rId3"/>
    <p:sldId id="309" r:id="rId4"/>
    <p:sldId id="344" r:id="rId5"/>
    <p:sldId id="271" r:id="rId6"/>
    <p:sldId id="312" r:id="rId7"/>
    <p:sldId id="345" r:id="rId8"/>
    <p:sldId id="313" r:id="rId9"/>
    <p:sldId id="314" r:id="rId10"/>
    <p:sldId id="315" r:id="rId11"/>
    <p:sldId id="346" r:id="rId12"/>
    <p:sldId id="316" r:id="rId13"/>
    <p:sldId id="317" r:id="rId14"/>
    <p:sldId id="323" r:id="rId15"/>
    <p:sldId id="324" r:id="rId16"/>
    <p:sldId id="325" r:id="rId17"/>
    <p:sldId id="326" r:id="rId18"/>
    <p:sldId id="327" r:id="rId19"/>
    <p:sldId id="347" r:id="rId20"/>
    <p:sldId id="328" r:id="rId21"/>
    <p:sldId id="348" r:id="rId22"/>
    <p:sldId id="319" r:id="rId23"/>
    <p:sldId id="330" r:id="rId24"/>
    <p:sldId id="331" r:id="rId25"/>
    <p:sldId id="351" r:id="rId26"/>
    <p:sldId id="332" r:id="rId27"/>
    <p:sldId id="333" r:id="rId28"/>
    <p:sldId id="334" r:id="rId29"/>
    <p:sldId id="335" r:id="rId30"/>
    <p:sldId id="336" r:id="rId31"/>
    <p:sldId id="337" r:id="rId32"/>
    <p:sldId id="338" r:id="rId33"/>
    <p:sldId id="339" r:id="rId34"/>
    <p:sldId id="340" r:id="rId35"/>
    <p:sldId id="341" r:id="rId36"/>
    <p:sldId id="343" r:id="rId37"/>
    <p:sldId id="355" r:id="rId38"/>
    <p:sldId id="350" r:id="rId39"/>
    <p:sldId id="352" r:id="rId40"/>
    <p:sldId id="354" r:id="rId41"/>
    <p:sldId id="353" r:id="rId42"/>
    <p:sldId id="310" r:id="rId4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3E0"/>
    <a:srgbClr val="978166"/>
    <a:srgbClr val="9F87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3977" autoAdjust="0"/>
  </p:normalViewPr>
  <p:slideViewPr>
    <p:cSldViewPr snapToGrid="0" snapToObjects="1">
      <p:cViewPr>
        <p:scale>
          <a:sx n="80" d="100"/>
          <a:sy n="80" d="100"/>
        </p:scale>
        <p:origin x="-1890"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VLHDATA\INSTIT\ITO\_Observatoire_Valaisan\3_Veille_Enqu&#234;tes-Analyses\Enqu&#234;tes\Agritourisme\enqu&#234;te\AgritourismeenValais-Panorama&amp;Perspectives\Analyse_sphinx_agritouris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LHDATA\INSTIT\ITO\_Observatoire_Valaisan\3_Veille_Enqu&#234;tes-Analyses\Enqu&#234;tes\Agritourisme\enqu&#234;te\AgritourismeenValais-Panorama&amp;Perspectives\Analyse_sphinx_agritouris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Feuil1!$B$91:$B$100</c:f>
              <c:strCache>
                <c:ptCount val="10"/>
                <c:pt idx="0">
                  <c:v>Wallis</c:v>
                </c:pt>
                <c:pt idx="1">
                  <c:v>Westschweizer Kantone</c:v>
                </c:pt>
                <c:pt idx="2">
                  <c:v>Deutschschweiz</c:v>
                </c:pt>
                <c:pt idx="3">
                  <c:v>Frankreich</c:v>
                </c:pt>
                <c:pt idx="4">
                  <c:v>Deutschland</c:v>
                </c:pt>
                <c:pt idx="5">
                  <c:v>Österreich</c:v>
                </c:pt>
                <c:pt idx="6">
                  <c:v>Vereintes Königreich</c:v>
                </c:pt>
                <c:pt idx="7">
                  <c:v>Belgien</c:v>
                </c:pt>
                <c:pt idx="8">
                  <c:v>Niederlande</c:v>
                </c:pt>
                <c:pt idx="9">
                  <c:v>Andere Land</c:v>
                </c:pt>
              </c:strCache>
            </c:strRef>
          </c:cat>
          <c:val>
            <c:numRef>
              <c:f>Feuil1!$C$91:$C$100</c:f>
              <c:numCache>
                <c:formatCode>0.00%</c:formatCode>
                <c:ptCount val="10"/>
                <c:pt idx="0">
                  <c:v>0.23115577889447234</c:v>
                </c:pt>
                <c:pt idx="1">
                  <c:v>0.2261306532663318</c:v>
                </c:pt>
                <c:pt idx="2">
                  <c:v>0.2060301507537689</c:v>
                </c:pt>
                <c:pt idx="3">
                  <c:v>8.5427135678392038E-2</c:v>
                </c:pt>
                <c:pt idx="4">
                  <c:v>5.5276381909547832E-2</c:v>
                </c:pt>
                <c:pt idx="5">
                  <c:v>2.5125628140703519E-2</c:v>
                </c:pt>
                <c:pt idx="6">
                  <c:v>2.5125628140703519E-2</c:v>
                </c:pt>
                <c:pt idx="7">
                  <c:v>3.5175879396984952E-2</c:v>
                </c:pt>
                <c:pt idx="8">
                  <c:v>2.5125628140703515E-2</c:v>
                </c:pt>
                <c:pt idx="9">
                  <c:v>8.5427135678392038E-2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Feuil1!$B$115:$B$118</c:f>
              <c:strCache>
                <c:ptCount val="4"/>
                <c:pt idx="0">
                  <c:v>Produkte aus dem Wallis</c:v>
                </c:pt>
                <c:pt idx="1">
                  <c:v>Produkte aus der Region</c:v>
                </c:pt>
                <c:pt idx="2">
                  <c:v>Produkte von ausserhalb</c:v>
                </c:pt>
                <c:pt idx="3">
                  <c:v>aus demeigenen Betrieb</c:v>
                </c:pt>
              </c:strCache>
            </c:strRef>
          </c:cat>
          <c:val>
            <c:numRef>
              <c:f>Feuil1!$C$115:$C$118</c:f>
              <c:numCache>
                <c:formatCode>0.00%</c:formatCode>
                <c:ptCount val="4"/>
                <c:pt idx="0">
                  <c:v>0.38983050847457662</c:v>
                </c:pt>
                <c:pt idx="1">
                  <c:v>0.33898305084745828</c:v>
                </c:pt>
                <c:pt idx="2">
                  <c:v>0.25423728813559293</c:v>
                </c:pt>
                <c:pt idx="3">
                  <c:v>1.6949152542372881E-2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2A095F-6127-4D49-B30B-A6BDFB0B858F}" type="datetimeFigureOut">
              <a:rPr lang="fr-FR" smtClean="0"/>
              <a:pPr/>
              <a:t>23/04/2015</a:t>
            </a:fld>
            <a:endParaRPr lang="fr-FR"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F7CA2E8-BE4C-0140-9C82-A394798E973D}" type="slidenum">
              <a:rPr lang="fr-FR" smtClean="0"/>
              <a:pPr/>
              <a:t>‹#›</a:t>
            </a:fld>
            <a:endParaRPr lang="fr-FR" dirty="0"/>
          </a:p>
        </p:txBody>
      </p:sp>
    </p:spTree>
    <p:extLst>
      <p:ext uri="{BB962C8B-B14F-4D97-AF65-F5344CB8AC3E}">
        <p14:creationId xmlns:p14="http://schemas.microsoft.com/office/powerpoint/2010/main" val="3356787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2B69BAC-9FB6-4A58-8C2F-49C0D7E6E488}" type="datetimeFigureOut">
              <a:rPr lang="en-US" smtClean="0"/>
              <a:pPr/>
              <a:t>4/23/2015</a:t>
            </a:fld>
            <a:endParaRPr lang="en-US"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A961B7-CFBA-4A1F-A406-C7696E21D8C6}" type="slidenum">
              <a:rPr lang="en-US" smtClean="0"/>
              <a:pPr/>
              <a:t>‹#›</a:t>
            </a:fld>
            <a:endParaRPr lang="en-US" dirty="0"/>
          </a:p>
        </p:txBody>
      </p:sp>
    </p:spTree>
    <p:extLst>
      <p:ext uri="{BB962C8B-B14F-4D97-AF65-F5344CB8AC3E}">
        <p14:creationId xmlns:p14="http://schemas.microsoft.com/office/powerpoint/2010/main" val="2881805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1A961B7-CFBA-4A1F-A406-C7696E21D8C6}" type="slidenum">
              <a:rPr lang="en-US" smtClean="0"/>
              <a:pPr/>
              <a:t>1</a:t>
            </a:fld>
            <a:endParaRPr lang="en-US" dirty="0"/>
          </a:p>
        </p:txBody>
      </p:sp>
    </p:spTree>
    <p:extLst>
      <p:ext uri="{BB962C8B-B14F-4D97-AF65-F5344CB8AC3E}">
        <p14:creationId xmlns:p14="http://schemas.microsoft.com/office/powerpoint/2010/main" val="24654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11A961B7-CFBA-4A1F-A406-C7696E21D8C6}"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pPr/>
              <a:t>6</a:t>
            </a:fld>
            <a:endParaRPr lang="en-US" dirty="0"/>
          </a:p>
        </p:txBody>
      </p:sp>
    </p:spTree>
    <p:extLst>
      <p:ext uri="{BB962C8B-B14F-4D97-AF65-F5344CB8AC3E}">
        <p14:creationId xmlns:p14="http://schemas.microsoft.com/office/powerpoint/2010/main" val="226083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pPr/>
              <a:t>7</a:t>
            </a:fld>
            <a:endParaRPr lang="en-US" dirty="0"/>
          </a:p>
        </p:txBody>
      </p:sp>
    </p:spTree>
    <p:extLst>
      <p:ext uri="{BB962C8B-B14F-4D97-AF65-F5344CB8AC3E}">
        <p14:creationId xmlns:p14="http://schemas.microsoft.com/office/powerpoint/2010/main" val="22608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pPr/>
              <a:t>13</a:t>
            </a:fld>
            <a:endParaRPr lang="en-US" dirty="0"/>
          </a:p>
        </p:txBody>
      </p:sp>
    </p:spTree>
    <p:extLst>
      <p:ext uri="{BB962C8B-B14F-4D97-AF65-F5344CB8AC3E}">
        <p14:creationId xmlns:p14="http://schemas.microsoft.com/office/powerpoint/2010/main" val="371438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11A961B7-CFBA-4A1F-A406-C7696E21D8C6}"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11A961B7-CFBA-4A1F-A406-C7696E21D8C6}" type="slidenum">
              <a:rPr lang="en-US" smtClean="0"/>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1" i="0">
                <a:latin typeface="Calibri"/>
                <a:cs typeface="Calibri"/>
              </a:defRPr>
            </a:lvl1pPr>
          </a:lstStyle>
          <a:p>
            <a:r>
              <a:rPr lang="en-US" smtClean="0"/>
              <a:t>Click to edit Master title style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98969042-746B-0740-923D-02FC1F6173EF}" type="datetime1">
              <a:rPr lang="fr-CH" smtClean="0"/>
              <a:pPr/>
              <a:t>23.04.2015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7386396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p>
            <a:fld id="{57EA1152-DBAB-7B43-BB14-8E7248B1244D}" type="datetime1">
              <a:rPr lang="fr-CH" smtClean="0"/>
              <a:pPr/>
              <a:t>23.04.2015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312309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p>
            <a:fld id="{44EF0E55-BC19-E644-BBAC-4B3AEAA9716A}" type="datetime1">
              <a:rPr lang="fr-CH" smtClean="0"/>
              <a:pPr/>
              <a:t>23.04.2015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060779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00"/>
            </a:lvl1p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1pPr>
              <a:defRPr sz="2600"/>
            </a:lvl1pPr>
            <a:lvl2pPr>
              <a:defRPr sz="2400"/>
            </a:lvl2pPr>
            <a:lvl3pPr>
              <a:defRPr sz="22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88A567B7-9A24-224E-9163-D3857AFFB68E}" type="datetime1">
              <a:rPr lang="fr-CH" smtClean="0"/>
              <a:pPr/>
              <a:t>23.04.2015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4074091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C8CFC15F-B034-DC4D-ABD5-1318A68364A7}" type="datetime1">
              <a:rPr lang="fr-CH" smtClean="0"/>
              <a:pPr/>
              <a:t>23.04.2015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471753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9381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9381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4"/>
          <p:cNvSpPr>
            <a:spLocks noGrp="1"/>
          </p:cNvSpPr>
          <p:nvPr>
            <p:ph type="dt" sz="half" idx="10"/>
          </p:nvPr>
        </p:nvSpPr>
        <p:spPr/>
        <p:txBody>
          <a:bodyPr/>
          <a:lstStyle/>
          <a:p>
            <a:fld id="{E3B7476F-4ECA-8046-84F1-29100055055A}" type="datetime1">
              <a:rPr lang="fr-CH" smtClean="0"/>
              <a:pPr/>
              <a:t>23.04.2015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965235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9445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58433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9445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58433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6"/>
          <p:cNvSpPr>
            <a:spLocks noGrp="1"/>
          </p:cNvSpPr>
          <p:nvPr>
            <p:ph type="dt" sz="half" idx="10"/>
          </p:nvPr>
        </p:nvSpPr>
        <p:spPr/>
        <p:txBody>
          <a:bodyPr/>
          <a:lstStyle/>
          <a:p>
            <a:fld id="{F0C0503C-AEAE-614F-8738-AED622E48250}" type="datetime1">
              <a:rPr lang="fr-CH" smtClean="0"/>
              <a:pPr/>
              <a:t>23.04.2015</a:t>
            </a:fld>
            <a:endParaRPr lang="fr-FR" dirty="0"/>
          </a:p>
        </p:txBody>
      </p:sp>
      <p:sp>
        <p:nvSpPr>
          <p:cNvPr id="9" name="Espace réservé du numéro de diapositive 8"/>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3944398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C903B72F-ED32-744D-ADED-09338CE0C951}" type="datetime1">
              <a:rPr lang="fr-CH" smtClean="0"/>
              <a:pPr/>
              <a:t>23.04.2015</a:t>
            </a:fld>
            <a:endParaRPr lang="fr-FR" dirty="0"/>
          </a:p>
        </p:txBody>
      </p:sp>
      <p:sp>
        <p:nvSpPr>
          <p:cNvPr id="5" name="Espace réservé du numéro de diapositive 4"/>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5469426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D82A2E-A2F1-9940-9E51-5BCA79FF7CF8}" type="datetime1">
              <a:rPr lang="fr-CH" smtClean="0"/>
              <a:pPr/>
              <a:t>23.04.2015</a:t>
            </a:fld>
            <a:endParaRPr lang="fr-FR" dirty="0"/>
          </a:p>
        </p:txBody>
      </p:sp>
      <p:sp>
        <p:nvSpPr>
          <p:cNvPr id="4" name="Espace réservé du numéro de diapositive 3"/>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1054479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07394"/>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8073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96944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6257A9B8-9C6B-7C44-9C31-374537BFC76D}" type="datetime1">
              <a:rPr lang="fr-CH" smtClean="0"/>
              <a:pPr/>
              <a:t>23.04.2015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6451143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03656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792288" y="890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r-FR" dirty="0"/>
          </a:p>
        </p:txBody>
      </p:sp>
      <p:sp>
        <p:nvSpPr>
          <p:cNvPr id="4" name="Espace réservé du texte 3"/>
          <p:cNvSpPr>
            <a:spLocks noGrp="1"/>
          </p:cNvSpPr>
          <p:nvPr>
            <p:ph type="body" sz="half" idx="2"/>
          </p:nvPr>
        </p:nvSpPr>
        <p:spPr>
          <a:xfrm>
            <a:off x="1792288" y="560329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70DC22F5-D6BD-8A44-98BF-9E09E2737F57}" type="datetime1">
              <a:rPr lang="fr-CH" smtClean="0"/>
              <a:pPr/>
              <a:t>23.04.2015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1215407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etoi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6102" y="3538573"/>
            <a:ext cx="4270615" cy="5083675"/>
          </a:xfrm>
          <a:prstGeom prst="rect">
            <a:avLst/>
          </a:prstGeom>
        </p:spPr>
      </p:pic>
      <p:pic>
        <p:nvPicPr>
          <p:cNvPr id="9" name="Image 8" descr="logo_up.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514" y="0"/>
            <a:ext cx="3417619" cy="947252"/>
          </a:xfrm>
          <a:prstGeom prst="rect">
            <a:avLst/>
          </a:prstGeom>
        </p:spPr>
      </p:pic>
      <p:sp>
        <p:nvSpPr>
          <p:cNvPr id="2" name="Espace réservé du titre 1"/>
          <p:cNvSpPr>
            <a:spLocks noGrp="1"/>
          </p:cNvSpPr>
          <p:nvPr>
            <p:ph type="title"/>
          </p:nvPr>
        </p:nvSpPr>
        <p:spPr>
          <a:xfrm>
            <a:off x="457200" y="795138"/>
            <a:ext cx="8229600" cy="1143000"/>
          </a:xfrm>
          <a:prstGeom prst="rect">
            <a:avLst/>
          </a:prstGeom>
          <a:noFill/>
        </p:spPr>
        <p:txBody>
          <a:bodyPr vert="horz" lIns="91440" tIns="45720" rIns="91440" bIns="45720" rtlCol="0" anchor="ctr">
            <a:normAutofit/>
          </a:body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2120700"/>
            <a:ext cx="8229600" cy="4525963"/>
          </a:xfrm>
          <a:prstGeom prst="rect">
            <a:avLst/>
          </a:prstGeom>
        </p:spPr>
        <p:txBody>
          <a:bodyPr vert="horz" lIns="91440" tIns="45720" rIns="91440" bIns="4572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e la date 3"/>
          <p:cNvSpPr>
            <a:spLocks noGrp="1"/>
          </p:cNvSpPr>
          <p:nvPr>
            <p:ph type="dt" sz="half" idx="2"/>
          </p:nvPr>
        </p:nvSpPr>
        <p:spPr>
          <a:xfrm>
            <a:off x="7523661" y="6492875"/>
            <a:ext cx="805012"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B68548DD-7998-3044-935D-91A0C1295DFE}" type="datetime1">
              <a:rPr lang="fr-CH" smtClean="0"/>
              <a:pPr/>
              <a:t>23.04.2015</a:t>
            </a:fld>
            <a:endParaRPr lang="fr-FR" dirty="0"/>
          </a:p>
        </p:txBody>
      </p:sp>
      <p:sp>
        <p:nvSpPr>
          <p:cNvPr id="6" name="Espace réservé du numéro de diapositive 5"/>
          <p:cNvSpPr>
            <a:spLocks noGrp="1"/>
          </p:cNvSpPr>
          <p:nvPr>
            <p:ph type="sldNum" sz="quarter" idx="4"/>
          </p:nvPr>
        </p:nvSpPr>
        <p:spPr>
          <a:xfrm>
            <a:off x="6710862" y="649287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81648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1" latinLnBrk="0" hangingPunct="1">
        <a:spcBef>
          <a:spcPct val="0"/>
        </a:spcBef>
        <a:buNone/>
        <a:defRPr sz="3800" b="1" i="0" kern="1200">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Calibri"/>
          <a:ea typeface="+mn-ea"/>
          <a:cs typeface="Calibri"/>
        </a:defRPr>
      </a:lvl1pPr>
      <a:lvl2pPr marL="742950" indent="-285750" algn="l" defTabSz="457200" rtl="0" eaLnBrk="1" latinLnBrk="0" hangingPunct="1">
        <a:spcBef>
          <a:spcPct val="20000"/>
        </a:spcBef>
        <a:buFont typeface="Arial"/>
        <a:buChar char="–"/>
        <a:defRPr sz="2600" kern="1200">
          <a:solidFill>
            <a:schemeClr val="accent2"/>
          </a:solidFill>
          <a:latin typeface="Calibri"/>
          <a:ea typeface="+mn-ea"/>
          <a:cs typeface="Calibri"/>
        </a:defRPr>
      </a:lvl2pPr>
      <a:lvl3pPr marL="1143000" indent="-228600" algn="l" defTabSz="457200" rtl="0" eaLnBrk="1" latinLnBrk="0" hangingPunct="1">
        <a:spcBef>
          <a:spcPct val="20000"/>
        </a:spcBef>
        <a:buFont typeface="Arial"/>
        <a:buChar char="•"/>
        <a:defRPr sz="2400" b="0" i="0" kern="1200">
          <a:solidFill>
            <a:schemeClr val="bg2"/>
          </a:solidFill>
          <a:latin typeface="Calibri"/>
          <a:ea typeface="+mn-ea"/>
          <a:cs typeface="Calibri"/>
        </a:defRPr>
      </a:lvl3pPr>
      <a:lvl4pPr marL="1600200" indent="-228600" algn="l" defTabSz="457200" rtl="0" eaLnBrk="1" latinLnBrk="0" hangingPunct="1">
        <a:spcBef>
          <a:spcPct val="20000"/>
        </a:spcBef>
        <a:buFont typeface="Arial"/>
        <a:buChar char="–"/>
        <a:defRPr sz="2000" b="1" i="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800" b="1" i="1"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ond_14mars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94" y="304800"/>
            <a:ext cx="5432213" cy="4074160"/>
          </a:xfrm>
          <a:prstGeom prst="rect">
            <a:avLst/>
          </a:prstGeom>
        </p:spPr>
      </p:pic>
      <p:sp>
        <p:nvSpPr>
          <p:cNvPr id="4" name="Rectangle 2"/>
          <p:cNvSpPr>
            <a:spLocks noGrp="1" noChangeArrowheads="1"/>
          </p:cNvSpPr>
          <p:nvPr>
            <p:ph type="ctrTitle"/>
          </p:nvPr>
        </p:nvSpPr>
        <p:spPr>
          <a:xfrm>
            <a:off x="497136" y="3902149"/>
            <a:ext cx="8274723" cy="1063256"/>
          </a:xfrm>
        </p:spPr>
        <p:txBody>
          <a:bodyPr>
            <a:normAutofit fontScale="90000"/>
          </a:bodyPr>
          <a:lstStyle/>
          <a:p>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a:latin typeface="+mn-lt"/>
              </a:rPr>
              <a:t/>
            </a:r>
            <a:br>
              <a:rPr lang="fr-CH" sz="3200" dirty="0">
                <a:latin typeface="+mn-lt"/>
              </a:rPr>
            </a:br>
            <a:r>
              <a:rPr lang="fr-CH" sz="3200" dirty="0" smtClean="0">
                <a:latin typeface="+mn-lt"/>
              </a:rPr>
              <a:t/>
            </a:r>
            <a:br>
              <a:rPr lang="fr-CH" sz="3200" dirty="0" smtClean="0">
                <a:latin typeface="+mn-lt"/>
              </a:rPr>
            </a:br>
            <a:r>
              <a:rPr lang="fr-CH" sz="3200" dirty="0">
                <a:latin typeface="+mn-lt"/>
              </a:rPr>
              <a:t/>
            </a:r>
            <a:br>
              <a:rPr lang="fr-CH" sz="3200" dirty="0">
                <a:latin typeface="+mn-lt"/>
              </a:rPr>
            </a:br>
            <a:r>
              <a:rPr lang="fr-CH" sz="3200" dirty="0" smtClean="0">
                <a:latin typeface="+mn-lt"/>
              </a:rPr>
              <a:t/>
            </a:r>
            <a:br>
              <a:rPr lang="fr-CH" sz="3200" dirty="0" smtClean="0">
                <a:latin typeface="+mn-lt"/>
              </a:rPr>
            </a:br>
            <a:r>
              <a:rPr lang="de-CH" sz="4400" dirty="0" smtClean="0">
                <a:latin typeface="+mn-lt"/>
              </a:rPr>
              <a:t>Agrotouristische Aktivitäten im Wallis</a:t>
            </a:r>
            <a:r>
              <a:rPr lang="de-CH" sz="3200" dirty="0" smtClean="0">
                <a:latin typeface="+mn-lt"/>
              </a:rPr>
              <a:t/>
            </a:r>
            <a:br>
              <a:rPr lang="de-CH" sz="3200" dirty="0" smtClean="0">
                <a:latin typeface="+mn-lt"/>
              </a:rPr>
            </a:br>
            <a:r>
              <a:rPr lang="de-CH" sz="3200" dirty="0" smtClean="0">
                <a:latin typeface="+mn-lt"/>
              </a:rPr>
              <a:t/>
            </a:r>
            <a:br>
              <a:rPr lang="de-CH" sz="3200" dirty="0" smtClean="0">
                <a:latin typeface="+mn-lt"/>
              </a:rPr>
            </a:br>
            <a:r>
              <a:rPr lang="de-CH" sz="3200" dirty="0" smtClean="0">
                <a:latin typeface="+mn-lt"/>
              </a:rPr>
              <a:t> </a:t>
            </a:r>
            <a:br>
              <a:rPr lang="de-CH" sz="3200" dirty="0" smtClean="0">
                <a:latin typeface="+mn-lt"/>
              </a:rPr>
            </a:br>
            <a:r>
              <a:rPr lang="de-CH" sz="3200" dirty="0" smtClean="0">
                <a:latin typeface="+mn-lt"/>
              </a:rPr>
              <a:t>Analyse der Ergebnisse aus der Umfrage im Herbst </a:t>
            </a:r>
            <a:r>
              <a:rPr lang="de-CH" sz="3300" dirty="0" smtClean="0">
                <a:latin typeface="+mn-lt"/>
              </a:rPr>
              <a:t> 2014</a:t>
            </a: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en-US" sz="2900" dirty="0">
                <a:solidFill>
                  <a:schemeClr val="tx1"/>
                </a:solidFill>
                <a:latin typeface="+mn-lt"/>
              </a:rPr>
              <a:t/>
            </a:r>
            <a:br>
              <a:rPr lang="en-US" sz="2900" dirty="0">
                <a:solidFill>
                  <a:schemeClr val="tx1"/>
                </a:solidFill>
                <a:latin typeface="+mn-lt"/>
              </a:rPr>
            </a:br>
            <a:r>
              <a:rPr lang="en-US" sz="2800" dirty="0">
                <a:latin typeface="+mn-lt"/>
              </a:rPr>
              <a:t/>
            </a:r>
            <a:br>
              <a:rPr lang="en-US" sz="2800" dirty="0">
                <a:latin typeface="+mn-lt"/>
              </a:rPr>
            </a:br>
            <a:r>
              <a:rPr lang="fr-CH" sz="3200" dirty="0" smtClean="0">
                <a:solidFill>
                  <a:schemeClr val="accent1"/>
                </a:solidFill>
                <a:latin typeface="+mn-lt"/>
              </a:rPr>
              <a:t/>
            </a:r>
            <a:br>
              <a:rPr lang="fr-CH" sz="3200" dirty="0" smtClean="0">
                <a:solidFill>
                  <a:schemeClr val="accent1"/>
                </a:solidFill>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2800" b="0" dirty="0" smtClean="0">
                <a:latin typeface="+mn-lt"/>
              </a:rPr>
              <a:t/>
            </a:r>
            <a:br>
              <a:rPr lang="fr-CH" sz="2800" b="0" dirty="0" smtClean="0">
                <a:latin typeface="+mn-lt"/>
              </a:rPr>
            </a:br>
            <a:r>
              <a:rPr lang="fr-CH" sz="3200" b="0" dirty="0" smtClean="0">
                <a:latin typeface="+mn-lt"/>
              </a:rPr>
              <a:t/>
            </a:r>
            <a:br>
              <a:rPr lang="fr-CH" sz="3200" b="0" dirty="0" smtClean="0">
                <a:latin typeface="+mn-lt"/>
              </a:rPr>
            </a:br>
            <a:r>
              <a:rPr lang="fr-CH" sz="3200" b="0" dirty="0" smtClean="0">
                <a:latin typeface="+mn-lt"/>
              </a:rPr>
              <a:t/>
            </a:r>
            <a:br>
              <a:rPr lang="fr-CH" sz="3200" b="0" dirty="0" smtClean="0">
                <a:latin typeface="+mn-lt"/>
              </a:rPr>
            </a:br>
            <a:endParaRPr lang="fr-CH" sz="3200" dirty="0" smtClean="0">
              <a:latin typeface="+mn-lt"/>
            </a:endParaRPr>
          </a:p>
        </p:txBody>
      </p:sp>
    </p:spTree>
    <p:extLst>
      <p:ext uri="{BB962C8B-B14F-4D97-AF65-F5344CB8AC3E}">
        <p14:creationId xmlns:p14="http://schemas.microsoft.com/office/powerpoint/2010/main" val="209410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8"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372141" y="4776240"/>
            <a:ext cx="6602818" cy="1692168"/>
          </a:xfrm>
        </p:spPr>
        <p:txBody>
          <a:bodyPr>
            <a:normAutofit/>
          </a:bodyPr>
          <a:lstStyle/>
          <a:p>
            <a:pPr marL="0" indent="0" algn="just">
              <a:buNone/>
            </a:pPr>
            <a:r>
              <a:rPr lang="de-CH" sz="1300" dirty="0" smtClean="0">
                <a:solidFill>
                  <a:schemeClr val="tx1"/>
                </a:solidFill>
              </a:rPr>
              <a:t>Für 45% der Umfrageteilnehmer machen die agrotouristischen Aktivitäten zwischen 11 und 20% der gesamten Arbeitsleistung auf dem Hof aus. </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Bei den übrigen Umfrageteilnehmern fallen die Antworten recht unterschiedlich aus. Allerdings gibt nur ein kleiner Teil der Befragten (7,9%) an, mehr als 60% ihrer Arbeitszeit für agrotouristische Aktivitäten einzusetzen.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837711"/>
            <a:ext cx="6590710" cy="256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98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8"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70121" y="4856225"/>
            <a:ext cx="6974958" cy="1814210"/>
          </a:xfrm>
        </p:spPr>
        <p:txBody>
          <a:bodyPr>
            <a:normAutofit fontScale="92500" lnSpcReduction="10000"/>
          </a:bodyPr>
          <a:lstStyle/>
          <a:p>
            <a:pPr marL="0" indent="0" algn="just">
              <a:buNone/>
            </a:pPr>
            <a:r>
              <a:rPr lang="de-CH" sz="1300" dirty="0" smtClean="0">
                <a:solidFill>
                  <a:schemeClr val="tx1"/>
                </a:solidFill>
              </a:rPr>
              <a:t>Weinbau- und Weinherstellungsbetriebe sind übervertreten, wenn man den Anteil am Arbeitsaufwand zwischen 21 und 40% ansetzt; sie sind untervertreten bei einem Anteil von 41 bis 60%.  </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Umfrageteilnehmer, die Landwirtschaft in den Bergen betreiben, sind bei einem Arbeitsaufwand von 41 bis 60% übervertreten. </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Alpwirtschaften sind tendenziell übervertreten bei einer Arbeitslast von über 60%; dies steht in krassem Gegensatz zu Betrieben auf dem Talboden, bei denen ein Arbeitsaufkommen von weniger als 10% übervertreten ist.   </a:t>
            </a:r>
          </a:p>
          <a:p>
            <a:pPr marL="0" indent="0" algn="just">
              <a:buNone/>
            </a:pPr>
            <a:endParaRPr lang="fr-CH" sz="1300" dirty="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679545"/>
            <a:ext cx="164395" cy="81889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837711"/>
            <a:ext cx="8472004" cy="271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85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12</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503998" y="4728634"/>
            <a:ext cx="5954233" cy="1692168"/>
          </a:xfrm>
        </p:spPr>
        <p:txBody>
          <a:bodyPr>
            <a:normAutofit/>
          </a:bodyPr>
          <a:lstStyle/>
          <a:p>
            <a:pPr marL="0" indent="0" algn="just">
              <a:buNone/>
            </a:pPr>
            <a:r>
              <a:rPr lang="de-CH" sz="1300" dirty="0" smtClean="0">
                <a:solidFill>
                  <a:schemeClr val="tx1"/>
                </a:solidFill>
              </a:rPr>
              <a:t>Mehr als 60% der Betriebe, die sich am Agrotourismus beteiligen, zählen mehr als 1,25 SAK.</a:t>
            </a:r>
          </a:p>
          <a:p>
            <a:pPr marL="0" indent="0" algn="just">
              <a:buNone/>
            </a:pPr>
            <a:endParaRPr lang="fr-CH" sz="1300" dirty="0">
              <a:solidFill>
                <a:schemeClr val="tx1"/>
              </a:solidFill>
            </a:endParaRP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2060165"/>
            <a:ext cx="7183586" cy="216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7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08147"/>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20941" y="-2674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13</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50346" y="5203784"/>
            <a:ext cx="7536993" cy="1505360"/>
          </a:xfrm>
        </p:spPr>
        <p:txBody>
          <a:bodyPr>
            <a:noAutofit/>
          </a:bodyPr>
          <a:lstStyle/>
          <a:p>
            <a:pPr marL="0" indent="0" algn="just">
              <a:buNone/>
            </a:pPr>
            <a:r>
              <a:rPr lang="de-CH" sz="1300" dirty="0" smtClean="0">
                <a:solidFill>
                  <a:schemeClr val="tx1"/>
                </a:solidFill>
              </a:rPr>
              <a:t>Es ist offensichtlich: Agrotouristische Aktivitäten werden mehrheitlich von Angehörigen der </a:t>
            </a:r>
            <a:r>
              <a:rPr lang="de-CH" sz="1300" dirty="0" err="1" smtClean="0">
                <a:solidFill>
                  <a:schemeClr val="tx1"/>
                </a:solidFill>
              </a:rPr>
              <a:t>Betreiberfamilie</a:t>
            </a:r>
            <a:r>
              <a:rPr lang="de-CH" sz="1300" dirty="0" smtClean="0">
                <a:solidFill>
                  <a:schemeClr val="tx1"/>
                </a:solidFill>
              </a:rPr>
              <a:t> betreut. Abgesehen von der Verpflegung (50:50) und von Spielen/Freizeitaktivitäten werden die Arbeitsleistungen für die Angebote vorwiegend mit Hilfe der Familie erbracht. </a:t>
            </a:r>
          </a:p>
          <a:p>
            <a:pPr marL="0" indent="0" algn="just">
              <a:buNone/>
            </a:pPr>
            <a:r>
              <a:rPr lang="de-CH" sz="1300" dirty="0" smtClean="0">
                <a:solidFill>
                  <a:schemeClr val="tx1"/>
                </a:solidFill>
              </a:rPr>
              <a:t>Die kommentierten </a:t>
            </a:r>
            <a:r>
              <a:rPr lang="de-CH" sz="1300" dirty="0" err="1" smtClean="0">
                <a:solidFill>
                  <a:schemeClr val="tx1"/>
                </a:solidFill>
              </a:rPr>
              <a:t>Degustationen</a:t>
            </a:r>
            <a:r>
              <a:rPr lang="de-CH" sz="1300" dirty="0" smtClean="0">
                <a:solidFill>
                  <a:schemeClr val="tx1"/>
                </a:solidFill>
              </a:rPr>
              <a:t> sind unter dem Kriterium „hauptsächlich durch die Familie betreut“ übervertreten. Grund dafür ist wohl, dass sich die Familie bestens mit den Produkten auskennt und auch eine gewisse Leidenschaft für sie aufbringt, was eine überzeugende </a:t>
            </a:r>
            <a:r>
              <a:rPr lang="de-CH" sz="1300" dirty="0" err="1" smtClean="0">
                <a:solidFill>
                  <a:schemeClr val="tx1"/>
                </a:solidFill>
              </a:rPr>
              <a:t>Degustation</a:t>
            </a:r>
            <a:r>
              <a:rPr lang="de-CH" sz="1300" dirty="0" smtClean="0">
                <a:solidFill>
                  <a:schemeClr val="tx1"/>
                </a:solidFill>
              </a:rPr>
              <a:t> überhaupt erst möglich machen.</a:t>
            </a:r>
          </a:p>
          <a:p>
            <a:pPr marL="0" indent="0" algn="just">
              <a:buNone/>
            </a:pPr>
            <a:endParaRPr lang="fr-CH" sz="1300" dirty="0">
              <a:solidFill>
                <a:schemeClr val="tx1"/>
              </a:solidFill>
            </a:endParaRP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20941" y="1128352"/>
            <a:ext cx="164395" cy="818896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9" y="1349389"/>
            <a:ext cx="7476220" cy="375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7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38223" y="5791884"/>
            <a:ext cx="7473860" cy="927893"/>
          </a:xfrm>
        </p:spPr>
        <p:txBody>
          <a:bodyPr>
            <a:normAutofit/>
          </a:bodyPr>
          <a:lstStyle/>
          <a:p>
            <a:pPr marL="0" indent="0" algn="just">
              <a:buNone/>
            </a:pPr>
            <a:r>
              <a:rPr lang="de-CH" sz="1300" dirty="0" smtClean="0">
                <a:solidFill>
                  <a:schemeClr val="tx1"/>
                </a:solidFill>
              </a:rPr>
              <a:t>Mehr als 84% der verkauften Produkte stammen aus dem eigenen landwirtschaftlichen Betrieb. Werden auch noch andere Produkte angeboten, so stammen sie grossenteils aus dem Wallis. Die zweite Grafik bestätigt dies, denn die Produkte aus dem eigenen Betrieb sind beim Direktverkauf stark übervertreten, gefolgt von den Produkten aus dem Wallis.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22175" y="2330078"/>
            <a:ext cx="140298" cy="698861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834846"/>
            <a:ext cx="6711255" cy="18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43" y="3662324"/>
            <a:ext cx="8979946" cy="19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6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425302" y="2092859"/>
            <a:ext cx="3743806" cy="3542398"/>
          </a:xfrm>
        </p:spPr>
        <p:txBody>
          <a:bodyPr lIns="0" tIns="0" rIns="0" bIns="0">
            <a:noAutofit/>
          </a:bodyPr>
          <a:lstStyle/>
          <a:p>
            <a:pPr algn="just">
              <a:spcBef>
                <a:spcPts val="0"/>
              </a:spcBef>
              <a:spcAft>
                <a:spcPts val="500"/>
              </a:spcAft>
            </a:pPr>
            <a:r>
              <a:rPr lang="de-CH" sz="1300" dirty="0" smtClean="0">
                <a:solidFill>
                  <a:srgbClr val="000000"/>
                </a:solidFill>
              </a:rPr>
              <a:t>Bei einem Mittelwert von 807 Besuchern, einem Medianwert von 100 und einer Standardabweichung von 1942 lässt sich sagen, dass die Antworten sehr unterschiedlich sind und die Streuung der erfassten Daten gross ist.</a:t>
            </a:r>
          </a:p>
          <a:p>
            <a:pPr algn="just">
              <a:spcBef>
                <a:spcPts val="0"/>
              </a:spcBef>
              <a:spcAft>
                <a:spcPts val="500"/>
              </a:spcAft>
            </a:pPr>
            <a:r>
              <a:rPr lang="de-CH" sz="1300" dirty="0" smtClean="0">
                <a:solidFill>
                  <a:srgbClr val="000000"/>
                </a:solidFill>
              </a:rPr>
              <a:t>Mit einem prozentualen Anteil von über 10% fallen zwei Gruppen auf: Betreiber mit weniger als 15 Tagesbesuchern pro Jahr (17,9%) und solche mit jährlichen Besucherzahlen zwischen 100 und 299 (12,5%).  </a:t>
            </a:r>
          </a:p>
          <a:p>
            <a:pPr algn="just">
              <a:spcBef>
                <a:spcPts val="0"/>
              </a:spcBef>
              <a:spcAft>
                <a:spcPts val="500"/>
              </a:spcAft>
            </a:pPr>
            <a:r>
              <a:rPr lang="de-CH" sz="1300" dirty="0" smtClean="0">
                <a:solidFill>
                  <a:srgbClr val="000000"/>
                </a:solidFill>
              </a:rPr>
              <a:t>Es muss präzisiert werden, dass nur 57% der Umfrageteilnehmer diese Frage beantwortet haben. Das mag damit zusammenhängen, dass die Betreiber ihre Besucher nicht systematisch erfassen und somit Schwierigkeiten haben, die jährliche Besucherzahl anzugeben. </a:t>
            </a:r>
            <a:endParaRPr lang="de-CH" sz="1300" dirty="0">
              <a:solidFill>
                <a:srgbClr val="000000"/>
              </a:solidFill>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67665" y="1687020"/>
            <a:ext cx="163823" cy="5170980"/>
          </a:xfrm>
          <a:prstGeom prst="rect">
            <a:avLst/>
          </a:prstGeom>
        </p:spPr>
      </p:pic>
      <p:sp>
        <p:nvSpPr>
          <p:cNvPr id="9" name="Titre 1"/>
          <p:cNvSpPr txBox="1">
            <a:spLocks/>
          </p:cNvSpPr>
          <p:nvPr/>
        </p:nvSpPr>
        <p:spPr>
          <a:xfrm>
            <a:off x="504000" y="864000"/>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86911" y="-2239644"/>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15</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681"/>
          <a:stretch/>
        </p:blipFill>
        <p:spPr bwMode="auto">
          <a:xfrm>
            <a:off x="4964353" y="1937036"/>
            <a:ext cx="3883983" cy="391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68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14497" y="2126513"/>
            <a:ext cx="3579982" cy="2041783"/>
          </a:xfrm>
        </p:spPr>
        <p:txBody>
          <a:bodyPr lIns="0" tIns="0" rIns="0" bIns="0">
            <a:noAutofit/>
          </a:bodyPr>
          <a:lstStyle/>
          <a:p>
            <a:pPr algn="just">
              <a:spcBef>
                <a:spcPts val="0"/>
              </a:spcBef>
              <a:spcAft>
                <a:spcPts val="500"/>
              </a:spcAft>
            </a:pPr>
            <a:r>
              <a:rPr lang="de-CH" sz="1300" dirty="0" smtClean="0">
                <a:solidFill>
                  <a:srgbClr val="000000"/>
                </a:solidFill>
              </a:rPr>
              <a:t>Nur 5 von den insgesamt 9 Betreibern, die angegeben hatten, eine Unterkunft für die Nacht anzubieten, haben diese Frage beantwortet. Die Zahlen sind somit nicht sehr repräsentativ. </a:t>
            </a:r>
          </a:p>
          <a:p>
            <a:pPr algn="just">
              <a:spcBef>
                <a:spcPts val="0"/>
              </a:spcBef>
              <a:spcAft>
                <a:spcPts val="500"/>
              </a:spcAft>
            </a:pPr>
            <a:endParaRPr lang="de-CH" sz="1300" dirty="0" smtClean="0">
              <a:solidFill>
                <a:srgbClr val="000000"/>
              </a:solidFill>
            </a:endParaRPr>
          </a:p>
          <a:p>
            <a:pPr algn="just">
              <a:spcBef>
                <a:spcPts val="0"/>
              </a:spcBef>
              <a:spcAft>
                <a:spcPts val="500"/>
              </a:spcAft>
            </a:pPr>
            <a:r>
              <a:rPr lang="de-CH" sz="1300" dirty="0" smtClean="0">
                <a:solidFill>
                  <a:srgbClr val="000000"/>
                </a:solidFill>
              </a:rPr>
              <a:t>Auch hier weisen Mittelwert, Medianwert und  Standardabweichung auf eine sehr grosse Streuung hin. </a:t>
            </a:r>
          </a:p>
          <a:p>
            <a:pPr algn="just">
              <a:spcBef>
                <a:spcPts val="0"/>
              </a:spcBef>
              <a:spcAft>
                <a:spcPts val="500"/>
              </a:spcAft>
            </a:pPr>
            <a:endParaRPr lang="fr-CH" sz="1300" dirty="0" smtClean="0">
              <a:solidFill>
                <a:srgbClr val="000000"/>
              </a:solidFill>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36888" y="1848345"/>
            <a:ext cx="163823" cy="5170980"/>
          </a:xfrm>
          <a:prstGeom prst="rect">
            <a:avLst/>
          </a:prstGeom>
        </p:spPr>
      </p:pic>
      <p:sp>
        <p:nvSpPr>
          <p:cNvPr id="9" name="Titre 1"/>
          <p:cNvSpPr txBox="1">
            <a:spLocks/>
          </p:cNvSpPr>
          <p:nvPr/>
        </p:nvSpPr>
        <p:spPr>
          <a:xfrm>
            <a:off x="504000" y="864000"/>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16</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75" y="1930543"/>
            <a:ext cx="4230261" cy="346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9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85060" y="4832092"/>
            <a:ext cx="7697973" cy="1813257"/>
          </a:xfrm>
        </p:spPr>
        <p:txBody>
          <a:bodyPr>
            <a:noAutofit/>
          </a:bodyPr>
          <a:lstStyle/>
          <a:p>
            <a:pPr marL="0" indent="0" algn="just">
              <a:buNone/>
            </a:pPr>
            <a:r>
              <a:rPr lang="de-CH" sz="1300" dirty="0" smtClean="0">
                <a:solidFill>
                  <a:schemeClr val="tx1"/>
                </a:solidFill>
              </a:rPr>
              <a:t>Die Grafik belegt, dass alle Kundensegmente potenzielle Konsumenten von agrotouristischen Leistungen sind. Kein einziges Kundensegment erscheint an markanter Stelle; es gibt also keine besonders wichtigen Abnehmer von Agrotourismusangeboten. Gleiches wird dadurch bestätigt, dass es weder Über- noch Untervertretungen gibt.</a:t>
            </a:r>
          </a:p>
          <a:p>
            <a:pPr marL="0" indent="0" algn="just">
              <a:buNone/>
            </a:pPr>
            <a:r>
              <a:rPr lang="de-CH" sz="1300" dirty="0" smtClean="0">
                <a:solidFill>
                  <a:schemeClr val="tx1"/>
                </a:solidFill>
              </a:rPr>
              <a:t>Was die allgemeine Verteilung angeht, so wird ersichtlich, dass Familien, Jugendliche/Paare ohne Kinder und organisierte Reisegruppen 19,5% der gesamten Kundschaft ausmachen. Mit je 20% bzw. 21,50% sind Paare fortgeschrittenen Alters einerseits und Individualgäste andererseits leicht besser vertreten.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655412"/>
            <a:ext cx="164395" cy="8188964"/>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4" y="1837712"/>
            <a:ext cx="9227202" cy="273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7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59117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730787"/>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57427" y="6185765"/>
            <a:ext cx="7853193" cy="497703"/>
          </a:xfrm>
        </p:spPr>
        <p:txBody>
          <a:bodyPr>
            <a:noAutofit/>
          </a:bodyPr>
          <a:lstStyle/>
          <a:p>
            <a:pPr marL="0" indent="0" algn="just">
              <a:buNone/>
            </a:pPr>
            <a:r>
              <a:rPr lang="de-CH" sz="1300" dirty="0" smtClean="0">
                <a:solidFill>
                  <a:schemeClr val="tx1"/>
                </a:solidFill>
              </a:rPr>
              <a:t>Die Kundschaft von agrotouristischen Betrieben kann als vorwiegend regional bzw. einheimisch bezeichnet werden. Bei Prozentsätzen von über 50% ist das Wallis gleich zweimal übervertreten – ein eindeutiger Beweis.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22" y="1376497"/>
            <a:ext cx="8911577" cy="480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552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6242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635787"/>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19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21226" y="6036903"/>
            <a:ext cx="7824675" cy="497703"/>
          </a:xfrm>
        </p:spPr>
        <p:txBody>
          <a:bodyPr>
            <a:noAutofit/>
          </a:bodyPr>
          <a:lstStyle/>
          <a:p>
            <a:pPr marL="0" indent="0" algn="just">
              <a:buNone/>
            </a:pPr>
            <a:r>
              <a:rPr lang="de-CH" sz="1300" dirty="0" smtClean="0">
                <a:solidFill>
                  <a:schemeClr val="tx1"/>
                </a:solidFill>
              </a:rPr>
              <a:t>Die Kunden von agrotouristischen Betrieben kommen in erster Linie aus der Schweiz (66%); andere Länder sind deutlich weniger stark vertreten.</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693874"/>
            <a:ext cx="164395" cy="818896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063176530"/>
              </p:ext>
            </p:extLst>
          </p:nvPr>
        </p:nvGraphicFramePr>
        <p:xfrm>
          <a:off x="1212111" y="1685261"/>
          <a:ext cx="5954233" cy="3648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59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802761"/>
            <a:ext cx="8229600" cy="834653"/>
          </a:xfrm>
        </p:spPr>
        <p:txBody>
          <a:bodyPr>
            <a:normAutofit/>
          </a:bodyPr>
          <a:lstStyle/>
          <a:p>
            <a:r>
              <a:rPr lang="fr-CH" sz="3200" b="1" dirty="0" err="1" smtClean="0">
                <a:latin typeface="+mn-lt"/>
              </a:rPr>
              <a:t>Inhalt</a:t>
            </a:r>
            <a:r>
              <a:rPr lang="fr-CH" sz="3200" b="1" dirty="0" smtClean="0">
                <a:latin typeface="+mn-lt"/>
              </a:rPr>
              <a:t> </a:t>
            </a:r>
            <a:endParaRPr lang="en-US" sz="3200" b="1" dirty="0">
              <a:latin typeface="+mn-lt"/>
            </a:endParaRPr>
          </a:p>
        </p:txBody>
      </p:sp>
      <p:pic>
        <p:nvPicPr>
          <p:cNvPr id="7" name="Image 6"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92600" y="-1757120"/>
            <a:ext cx="137676" cy="6858000"/>
          </a:xfrm>
          <a:prstGeom prst="rect">
            <a:avLst/>
          </a:prstGeom>
        </p:spPr>
      </p:pic>
      <p:sp>
        <p:nvSpPr>
          <p:cNvPr id="8" name="Espace réservé du texte 5"/>
          <p:cNvSpPr>
            <a:spLocks noGrp="1"/>
          </p:cNvSpPr>
          <p:nvPr>
            <p:ph sz="half" idx="1"/>
          </p:nvPr>
        </p:nvSpPr>
        <p:spPr>
          <a:xfrm>
            <a:off x="886967" y="1964011"/>
            <a:ext cx="7422591" cy="4511202"/>
          </a:xfrm>
        </p:spPr>
        <p:txBody>
          <a:bodyPr>
            <a:noAutofit/>
          </a:bodyPr>
          <a:lstStyle/>
          <a:p>
            <a:pPr marL="288000" lvl="0" indent="-288000" algn="just">
              <a:spcBef>
                <a:spcPts val="250"/>
              </a:spcBef>
              <a:buNone/>
            </a:pPr>
            <a:endParaRPr lang="fr-CH" sz="1800" b="1" dirty="0" smtClean="0">
              <a:solidFill>
                <a:srgbClr val="000000"/>
              </a:solidFill>
              <a:latin typeface="Calibri"/>
              <a:cs typeface="Calibri"/>
            </a:endParaRPr>
          </a:p>
          <a:p>
            <a:pPr marL="288000" indent="-288000">
              <a:spcBef>
                <a:spcPts val="250"/>
              </a:spcBef>
              <a:buFont typeface="+mj-lt"/>
              <a:buAutoNum type="arabicPeriod"/>
            </a:pPr>
            <a:r>
              <a:rPr lang="de-CH" sz="1800" b="1" dirty="0" smtClean="0">
                <a:solidFill>
                  <a:srgbClr val="000000"/>
                </a:solidFill>
              </a:rPr>
              <a:t>Kontext</a:t>
            </a:r>
            <a:endParaRPr lang="de-CH" sz="1800" b="1" dirty="0" smtClean="0">
              <a:solidFill>
                <a:srgbClr val="000000"/>
              </a:solidFill>
              <a:latin typeface="Calibri"/>
              <a:cs typeface="Calibri"/>
            </a:endParaRPr>
          </a:p>
          <a:p>
            <a:pPr marL="288000" indent="-288000">
              <a:spcBef>
                <a:spcPts val="250"/>
              </a:spcBef>
              <a:buFont typeface="+mj-lt"/>
              <a:buAutoNum type="arabicPeriod"/>
            </a:pPr>
            <a:endParaRPr lang="de-CH" sz="1800" b="1" dirty="0" smtClean="0">
              <a:solidFill>
                <a:srgbClr val="000000"/>
              </a:solidFill>
              <a:latin typeface="Calibri"/>
              <a:cs typeface="Calibri"/>
            </a:endParaRPr>
          </a:p>
          <a:p>
            <a:pPr marL="288000" indent="-288000">
              <a:spcBef>
                <a:spcPts val="250"/>
              </a:spcBef>
              <a:buFont typeface="+mj-lt"/>
              <a:buAutoNum type="arabicPeriod"/>
            </a:pPr>
            <a:r>
              <a:rPr lang="de-CH" sz="1800" b="1" dirty="0" smtClean="0">
                <a:solidFill>
                  <a:srgbClr val="000000"/>
                </a:solidFill>
              </a:rPr>
              <a:t>Methodisches Vorgehen</a:t>
            </a:r>
            <a:endParaRPr lang="de-CH" sz="1800" b="1" dirty="0" smtClean="0">
              <a:solidFill>
                <a:srgbClr val="000000"/>
              </a:solidFill>
              <a:latin typeface="Calibri"/>
              <a:cs typeface="Calibri"/>
            </a:endParaRPr>
          </a:p>
          <a:p>
            <a:pPr marL="288000" indent="-288000">
              <a:spcBef>
                <a:spcPts val="250"/>
              </a:spcBef>
              <a:buFont typeface="+mj-lt"/>
              <a:buAutoNum type="arabicPeriod"/>
            </a:pPr>
            <a:endParaRPr lang="de-CH" sz="1800" b="1" dirty="0" smtClean="0">
              <a:solidFill>
                <a:srgbClr val="000000"/>
              </a:solidFill>
              <a:latin typeface="Calibri"/>
              <a:cs typeface="Calibri"/>
            </a:endParaRPr>
          </a:p>
          <a:p>
            <a:pPr marL="288000" indent="-288000">
              <a:spcBef>
                <a:spcPts val="250"/>
              </a:spcBef>
              <a:buFont typeface="+mj-lt"/>
              <a:buAutoNum type="arabicPeriod"/>
            </a:pPr>
            <a:r>
              <a:rPr lang="de-CH" sz="1800" b="1" dirty="0" smtClean="0">
                <a:solidFill>
                  <a:srgbClr val="000000"/>
                </a:solidFill>
              </a:rPr>
              <a:t>Ergebnisse</a:t>
            </a:r>
          </a:p>
          <a:p>
            <a:pPr marL="400050" lvl="1" indent="0">
              <a:spcBef>
                <a:spcPts val="250"/>
              </a:spcBef>
              <a:buNone/>
            </a:pPr>
            <a:r>
              <a:rPr lang="de-CH" sz="1400" b="1" dirty="0" smtClean="0">
                <a:solidFill>
                  <a:srgbClr val="000000"/>
                </a:solidFill>
                <a:latin typeface="Calibri"/>
                <a:cs typeface="Calibri"/>
              </a:rPr>
              <a:t>Agrotouristische Aktivitäten im </a:t>
            </a:r>
            <a:r>
              <a:rPr lang="de-CH" sz="1400" b="1" dirty="0" smtClean="0">
                <a:solidFill>
                  <a:srgbClr val="000000"/>
                </a:solidFill>
              </a:rPr>
              <a:t>A</a:t>
            </a:r>
            <a:r>
              <a:rPr lang="de-CH" sz="1400" b="1" dirty="0" smtClean="0">
                <a:solidFill>
                  <a:srgbClr val="000000"/>
                </a:solidFill>
                <a:latin typeface="Calibri"/>
                <a:cs typeface="Calibri"/>
              </a:rPr>
              <a:t>llgemeinen</a:t>
            </a:r>
          </a:p>
          <a:p>
            <a:pPr marL="400050" lvl="1" indent="0">
              <a:spcBef>
                <a:spcPts val="250"/>
              </a:spcBef>
              <a:buNone/>
            </a:pPr>
            <a:r>
              <a:rPr lang="de-CH" sz="1400" b="1" dirty="0" smtClean="0">
                <a:solidFill>
                  <a:srgbClr val="000000"/>
                </a:solidFill>
              </a:rPr>
              <a:t>Besucher, Pflege der Qualität und der Kundenbeziehung</a:t>
            </a:r>
          </a:p>
          <a:p>
            <a:pPr marL="400050" lvl="1" indent="0">
              <a:spcBef>
                <a:spcPts val="250"/>
              </a:spcBef>
              <a:buNone/>
            </a:pPr>
            <a:r>
              <a:rPr lang="de-CH" sz="1400" b="1" dirty="0" smtClean="0">
                <a:solidFill>
                  <a:srgbClr val="000000"/>
                </a:solidFill>
                <a:latin typeface="Calibri"/>
                <a:cs typeface="Calibri"/>
              </a:rPr>
              <a:t>Verpflegung</a:t>
            </a:r>
          </a:p>
          <a:p>
            <a:pPr marL="400050" lvl="1" indent="0">
              <a:spcBef>
                <a:spcPts val="250"/>
              </a:spcBef>
              <a:buNone/>
            </a:pPr>
            <a:r>
              <a:rPr lang="de-CH" sz="1400" b="1" dirty="0" smtClean="0">
                <a:solidFill>
                  <a:srgbClr val="000000"/>
                </a:solidFill>
              </a:rPr>
              <a:t>Unterkunft</a:t>
            </a:r>
          </a:p>
          <a:p>
            <a:pPr marL="400050" lvl="1" indent="0">
              <a:spcBef>
                <a:spcPts val="250"/>
              </a:spcBef>
              <a:buNone/>
            </a:pPr>
            <a:r>
              <a:rPr lang="de-CH" sz="1400" b="1" dirty="0" smtClean="0">
                <a:solidFill>
                  <a:srgbClr val="000000"/>
                </a:solidFill>
                <a:latin typeface="Calibri"/>
                <a:cs typeface="Calibri"/>
              </a:rPr>
              <a:t>Weiterbildung</a:t>
            </a:r>
          </a:p>
          <a:p>
            <a:pPr marL="400050" lvl="1" indent="0">
              <a:spcBef>
                <a:spcPts val="250"/>
              </a:spcBef>
              <a:buNone/>
            </a:pPr>
            <a:r>
              <a:rPr lang="de-CH" sz="1400" b="1" dirty="0" smtClean="0">
                <a:solidFill>
                  <a:srgbClr val="000000"/>
                </a:solidFill>
              </a:rPr>
              <a:t>Stärken und Schwächen</a:t>
            </a:r>
          </a:p>
          <a:p>
            <a:pPr marL="400050" lvl="1" indent="0">
              <a:spcBef>
                <a:spcPts val="250"/>
              </a:spcBef>
              <a:buNone/>
            </a:pPr>
            <a:r>
              <a:rPr lang="de-CH" sz="1400" b="1" dirty="0" smtClean="0">
                <a:solidFill>
                  <a:srgbClr val="000000"/>
                </a:solidFill>
              </a:rPr>
              <a:t>Kommunikation der Daten </a:t>
            </a:r>
          </a:p>
          <a:p>
            <a:pPr marL="400050" lvl="1" indent="0">
              <a:spcBef>
                <a:spcPts val="250"/>
              </a:spcBef>
              <a:buNone/>
            </a:pPr>
            <a:endParaRPr lang="de-CH" sz="1800" b="1" dirty="0" smtClean="0">
              <a:solidFill>
                <a:schemeClr val="accent1"/>
              </a:solidFill>
              <a:latin typeface="Calibri"/>
              <a:cs typeface="Calibri"/>
            </a:endParaRPr>
          </a:p>
          <a:p>
            <a:pPr lvl="0" algn="just">
              <a:spcBef>
                <a:spcPts val="250"/>
              </a:spcBef>
              <a:buFont typeface="+mj-lt"/>
              <a:buAutoNum type="arabicPeriod"/>
            </a:pPr>
            <a:r>
              <a:rPr lang="de-CH" sz="1800" b="1" dirty="0" smtClean="0">
                <a:solidFill>
                  <a:schemeClr val="tx2"/>
                </a:solidFill>
                <a:latin typeface="Calibri"/>
                <a:cs typeface="Calibri"/>
              </a:rPr>
              <a:t>Anhang</a:t>
            </a:r>
          </a:p>
          <a:p>
            <a:pPr marL="288000" lvl="0" indent="-288000" algn="just">
              <a:spcBef>
                <a:spcPts val="250"/>
              </a:spcBef>
              <a:buNone/>
            </a:pPr>
            <a:endParaRPr lang="fr-CH" sz="1800" b="1" dirty="0">
              <a:solidFill>
                <a:schemeClr val="accent1"/>
              </a:solidFill>
              <a:latin typeface="Calibri"/>
              <a:cs typeface="Calibri"/>
            </a:endParaRPr>
          </a:p>
          <a:p>
            <a:pPr marL="288000" indent="-288000" algn="just">
              <a:spcBef>
                <a:spcPts val="250"/>
              </a:spcBef>
              <a:buNone/>
            </a:pPr>
            <a:endParaRPr lang="en-US" sz="1800" b="1" dirty="0">
              <a:solidFill>
                <a:schemeClr val="accent1"/>
              </a:solidFill>
              <a:latin typeface="Calibri"/>
              <a:cs typeface="Calibri"/>
            </a:endParaRPr>
          </a:p>
        </p:txBody>
      </p:sp>
      <p:sp>
        <p:nvSpPr>
          <p:cNvPr id="5" name="Espace réservé du numéro de diapositive 4"/>
          <p:cNvSpPr>
            <a:spLocks noGrp="1"/>
          </p:cNvSpPr>
          <p:nvPr>
            <p:ph type="sldNum" sz="quarter" idx="12"/>
          </p:nvPr>
        </p:nvSpPr>
        <p:spPr/>
        <p:txBody>
          <a:bodyPr/>
          <a:lstStyle/>
          <a:p>
            <a:fld id="{90DD2C6B-27DE-FA47-8F5D-2E0728E8EE60}" type="slidenum">
              <a:rPr lang="fr-FR" smtClean="0"/>
              <a:pPr/>
              <a:t>2</a:t>
            </a:fld>
            <a:endParaRPr lang="fr-FR" dirty="0"/>
          </a:p>
        </p:txBody>
      </p:sp>
      <p:sp>
        <p:nvSpPr>
          <p:cNvPr id="6" name="Espace réservé de la date 5"/>
          <p:cNvSpPr>
            <a:spLocks noGrp="1"/>
          </p:cNvSpPr>
          <p:nvPr>
            <p:ph type="dt" sz="half" idx="10"/>
          </p:nvPr>
        </p:nvSpPr>
        <p:spPr/>
        <p:txBody>
          <a:bodyPr/>
          <a:lstStyle/>
          <a:p>
            <a:fld id="{E4B00259-D10B-7542-B420-C5906A86C7AB}" type="datetime1">
              <a:rPr lang="fr-CH" sz="1000" smtClean="0"/>
              <a:pPr/>
              <a:t>23.04.2015</a:t>
            </a:fld>
            <a:endParaRPr lang="fr-FR" sz="1000" dirty="0"/>
          </a:p>
        </p:txBody>
      </p:sp>
    </p:spTree>
    <p:extLst>
      <p:ext uri="{BB962C8B-B14F-4D97-AF65-F5344CB8AC3E}">
        <p14:creationId xmlns:p14="http://schemas.microsoft.com/office/powerpoint/2010/main" val="114653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28060" y="5907577"/>
            <a:ext cx="6587367" cy="648587"/>
          </a:xfrm>
        </p:spPr>
        <p:txBody>
          <a:bodyPr lIns="0" tIns="0" rIns="0" bIns="0">
            <a:noAutofit/>
          </a:bodyPr>
          <a:lstStyle/>
          <a:p>
            <a:pPr algn="just">
              <a:spcBef>
                <a:spcPts val="0"/>
              </a:spcBef>
              <a:spcAft>
                <a:spcPts val="500"/>
              </a:spcAft>
            </a:pPr>
            <a:r>
              <a:rPr lang="de-CH" sz="1300" dirty="0" smtClean="0">
                <a:solidFill>
                  <a:srgbClr val="000000"/>
                </a:solidFill>
              </a:rPr>
              <a:t>Beinahe die Hälfte der Umfrageteilnehmer sind einem Label oder einer Marke angeschlossen. Eine Liste der genannten Labels und Marken befindet sich im Anhang.</a:t>
            </a:r>
          </a:p>
        </p:txBody>
      </p:sp>
      <p:sp>
        <p:nvSpPr>
          <p:cNvPr id="9" name="Titre 1"/>
          <p:cNvSpPr txBox="1">
            <a:spLocks/>
          </p:cNvSpPr>
          <p:nvPr/>
        </p:nvSpPr>
        <p:spPr>
          <a:xfrm>
            <a:off x="503998" y="86399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20</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0112" y="-68057"/>
            <a:ext cx="164395" cy="8188964"/>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9" y="1848344"/>
            <a:ext cx="6635490" cy="17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9" y="4112535"/>
            <a:ext cx="6581459" cy="154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45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86399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21</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sp>
        <p:nvSpPr>
          <p:cNvPr id="2" name="Rectangle 1"/>
          <p:cNvSpPr/>
          <p:nvPr/>
        </p:nvSpPr>
        <p:spPr>
          <a:xfrm>
            <a:off x="503998" y="4327073"/>
            <a:ext cx="6587366" cy="1156727"/>
          </a:xfrm>
          <a:prstGeom prst="rect">
            <a:avLst/>
          </a:prstGeom>
        </p:spPr>
        <p:txBody>
          <a:bodyPr wrap="square">
            <a:spAutoFit/>
          </a:bodyPr>
          <a:lstStyle/>
          <a:p>
            <a:pPr algn="just">
              <a:spcBef>
                <a:spcPts val="0"/>
              </a:spcBef>
              <a:spcAft>
                <a:spcPts val="500"/>
              </a:spcAft>
            </a:pPr>
            <a:r>
              <a:rPr lang="de-CH" sz="1300" dirty="0" smtClean="0">
                <a:solidFill>
                  <a:srgbClr val="000000"/>
                </a:solidFill>
              </a:rPr>
              <a:t>Die Mitgliedschaft bei einer professionellen Organisation ist weniger häufig als die Zugehörigkeit zu einem Label oder einer Marke.  </a:t>
            </a:r>
          </a:p>
          <a:p>
            <a:pPr algn="just">
              <a:spcBef>
                <a:spcPts val="0"/>
              </a:spcBef>
              <a:spcAft>
                <a:spcPts val="500"/>
              </a:spcAft>
            </a:pPr>
            <a:r>
              <a:rPr lang="de-CH" sz="1300" dirty="0" smtClean="0">
                <a:solidFill>
                  <a:srgbClr val="000000"/>
                </a:solidFill>
              </a:rPr>
              <a:t>Mehr als die Hälfte der Umfrageteilnehmer gehören keiner professionellen Organisation an. Ein Grund dafür könnte sein, dass es im Wallis nur wenige solche Vereinigungen gibt. Eine Liste der von den Befragten genannten Organisationen kann im Anhang eingesehen werden.</a:t>
            </a:r>
            <a:endParaRPr lang="de-CH" sz="1300" dirty="0">
              <a:solidFill>
                <a:srgbClr val="000000"/>
              </a:solidFill>
            </a:endParaRPr>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5" y="84459"/>
            <a:ext cx="164395" cy="8188964"/>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2094281"/>
            <a:ext cx="7150844" cy="171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942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22</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503998" y="4800707"/>
            <a:ext cx="6587918" cy="1692168"/>
          </a:xfrm>
        </p:spPr>
        <p:txBody>
          <a:bodyPr>
            <a:normAutofit/>
          </a:bodyPr>
          <a:lstStyle/>
          <a:p>
            <a:pPr marL="0" indent="0" algn="just">
              <a:buNone/>
            </a:pPr>
            <a:r>
              <a:rPr lang="de-CH" sz="1300" dirty="0" smtClean="0">
                <a:solidFill>
                  <a:schemeClr val="tx1"/>
                </a:solidFill>
              </a:rPr>
              <a:t>Mehr als 2/3 der Umfrageteilnehmer verwenden kein spezifisches System, um bei Kunden nachzufragen, wie zufrieden sie waren, oder um die Kundenbeziehung zu pflegen. Es werden allenfalls klassische Methoden wie Fragbogen eingesetzt. </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Zu ergänzen ist, dass unter „Anderes“ persönliche Kontakte zu den Kunden genannt wurden sowie ein Austausch über die Internet-Seite oder via E-Mail.</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937887"/>
            <a:ext cx="6602876" cy="243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77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03997" y="3469326"/>
            <a:ext cx="7684965" cy="581674"/>
          </a:xfrm>
        </p:spPr>
        <p:txBody>
          <a:bodyPr lIns="0" tIns="0" rIns="0" bIns="0">
            <a:noAutofit/>
          </a:bodyPr>
          <a:lstStyle/>
          <a:p>
            <a:pPr algn="just">
              <a:spcBef>
                <a:spcPts val="0"/>
              </a:spcBef>
              <a:spcAft>
                <a:spcPts val="500"/>
              </a:spcAft>
            </a:pPr>
            <a:r>
              <a:rPr lang="de-CH" sz="1300" dirty="0" smtClean="0">
                <a:solidFill>
                  <a:srgbClr val="000000"/>
                </a:solidFill>
              </a:rPr>
              <a:t>Nur 14% der Betreiber verwenden ein Reservationssystem. Einige Umfrageteilnehmer machen übrigens keinen Unterschied zwischen einem eigentlichen Reservationssystem (back-</a:t>
            </a:r>
            <a:r>
              <a:rPr lang="de-CH" sz="1300" dirty="0" err="1" smtClean="0">
                <a:solidFill>
                  <a:srgbClr val="000000"/>
                </a:solidFill>
              </a:rPr>
              <a:t>office</a:t>
            </a:r>
            <a:r>
              <a:rPr lang="de-CH" sz="1300" dirty="0" smtClean="0">
                <a:solidFill>
                  <a:srgbClr val="000000"/>
                </a:solidFill>
              </a:rPr>
              <a:t>) und den Vertriebskanälen im Internet. Dass nur so selten auf ein Reservationssystem zurückgegriffen wird, mag damit zusammenhängen, dass nur wenige Umfrageteilnehmer eine Unterkunft anbieten: Ein Reservationssystem scheint somit gar nicht nötig. </a:t>
            </a:r>
          </a:p>
        </p:txBody>
      </p:sp>
      <p:sp>
        <p:nvSpPr>
          <p:cNvPr id="9" name="Titre 1"/>
          <p:cNvSpPr txBox="1">
            <a:spLocks/>
          </p:cNvSpPr>
          <p:nvPr/>
        </p:nvSpPr>
        <p:spPr>
          <a:xfrm>
            <a:off x="503998" y="810835"/>
            <a:ext cx="8229600" cy="720252"/>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Besucher, Pflege von Qualität und Kundenbeziehung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43753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23</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sp>
        <p:nvSpPr>
          <p:cNvPr id="2" name="Rectangle 1"/>
          <p:cNvSpPr/>
          <p:nvPr/>
        </p:nvSpPr>
        <p:spPr>
          <a:xfrm>
            <a:off x="429566" y="6073650"/>
            <a:ext cx="6662349" cy="692497"/>
          </a:xfrm>
          <a:prstGeom prst="rect">
            <a:avLst/>
          </a:prstGeom>
        </p:spPr>
        <p:txBody>
          <a:bodyPr wrap="square">
            <a:spAutoFit/>
          </a:bodyPr>
          <a:lstStyle/>
          <a:p>
            <a:pPr algn="just">
              <a:spcBef>
                <a:spcPts val="0"/>
              </a:spcBef>
              <a:spcAft>
                <a:spcPts val="500"/>
              </a:spcAft>
            </a:pPr>
            <a:r>
              <a:rPr lang="de-CH" sz="1300" dirty="0" smtClean="0">
                <a:solidFill>
                  <a:srgbClr val="000000"/>
                </a:solidFill>
              </a:rPr>
              <a:t>Die Mehrheit der Umfrageteilnehmer sind auf keiner Reservationsplattform im Internet vertreten. Zudem beziehen sich diejenigen Teilnehmer, die die Frage bejahen, meist auf das Reservationssystem ihrer Destination.</a:t>
            </a:r>
            <a:endParaRPr lang="de-CH" sz="1300" dirty="0">
              <a:solidFill>
                <a:srgbClr val="000000"/>
              </a:solidFill>
            </a:endParaRPr>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004" y="291387"/>
            <a:ext cx="164395" cy="8188964"/>
          </a:xfrm>
          <a:prstGeom prst="rect">
            <a:avLst/>
          </a:prstGeom>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4444400"/>
            <a:ext cx="61341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1656951"/>
            <a:ext cx="61436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896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Verpflegung</a:t>
            </a:r>
            <a:endParaRPr lang="de-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31007" y="4965406"/>
            <a:ext cx="7014072" cy="1692168"/>
          </a:xfrm>
        </p:spPr>
        <p:txBody>
          <a:bodyPr>
            <a:normAutofit/>
          </a:bodyPr>
          <a:lstStyle/>
          <a:p>
            <a:pPr marL="0" indent="0" algn="just">
              <a:buNone/>
            </a:pPr>
            <a:r>
              <a:rPr lang="de-CH" sz="1300" dirty="0" smtClean="0">
                <a:solidFill>
                  <a:srgbClr val="000000"/>
                </a:solidFill>
              </a:rPr>
              <a:t>Im Agrotourismus sind die Verpflegungsmöglichkeiten sehr vielfältig; </a:t>
            </a:r>
            <a:r>
              <a:rPr lang="de-CH" sz="1300" dirty="0" err="1" smtClean="0">
                <a:solidFill>
                  <a:srgbClr val="000000"/>
                </a:solidFill>
              </a:rPr>
              <a:t>Degustationsräume</a:t>
            </a:r>
            <a:r>
              <a:rPr lang="de-CH" sz="1300" dirty="0" smtClean="0">
                <a:solidFill>
                  <a:srgbClr val="000000"/>
                </a:solidFill>
              </a:rPr>
              <a:t> und  Verpflegung auf dem Hof wiegen aber vor. Nur eine Minderheit der Anbieter bietet der Kundschaft flexible Verpflegungszeiten. Unter „Anderes“ werden insbesondere der „Brunch auf der Alp“ und der „</a:t>
            </a:r>
            <a:r>
              <a:rPr lang="de-CH" sz="1300" dirty="0" err="1" smtClean="0">
                <a:solidFill>
                  <a:srgbClr val="000000"/>
                </a:solidFill>
              </a:rPr>
              <a:t>Apero</a:t>
            </a:r>
            <a:r>
              <a:rPr lang="de-CH" sz="1300" dirty="0" smtClean="0">
                <a:solidFill>
                  <a:srgbClr val="000000"/>
                </a:solidFill>
              </a:rPr>
              <a:t> im Rebberg“ oder „</a:t>
            </a:r>
            <a:r>
              <a:rPr lang="de-CH" sz="1300" dirty="0" err="1" smtClean="0">
                <a:solidFill>
                  <a:srgbClr val="000000"/>
                </a:solidFill>
              </a:rPr>
              <a:t>Apero</a:t>
            </a:r>
            <a:r>
              <a:rPr lang="de-CH" sz="1300" dirty="0" smtClean="0">
                <a:solidFill>
                  <a:srgbClr val="000000"/>
                </a:solidFill>
              </a:rPr>
              <a:t> auf dem Feld“ angeführt.</a:t>
            </a:r>
          </a:p>
          <a:p>
            <a:pPr marL="0" indent="0" algn="just">
              <a:buNone/>
            </a:pPr>
            <a:endParaRPr lang="fr-CH" sz="1300" dirty="0">
              <a:solidFill>
                <a:srgbClr val="000000"/>
              </a:solidFill>
            </a:endParaRPr>
          </a:p>
          <a:p>
            <a:pPr marL="0" indent="0" algn="just">
              <a:buNone/>
            </a:pPr>
            <a:endParaRPr lang="fr-CH" sz="1300" dirty="0" smtClean="0">
              <a:solidFill>
                <a:srgbClr val="000000"/>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737916"/>
            <a:ext cx="164395" cy="8188964"/>
          </a:xfrm>
          <a:prstGeom prst="rect">
            <a:avLst/>
          </a:prstGeom>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2044215"/>
            <a:ext cx="7332197" cy="241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980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Verpflegung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25</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31007" y="5592715"/>
            <a:ext cx="7290518" cy="809666"/>
          </a:xfrm>
        </p:spPr>
        <p:txBody>
          <a:bodyPr>
            <a:normAutofit/>
          </a:bodyPr>
          <a:lstStyle/>
          <a:p>
            <a:pPr marL="0" indent="0" algn="just">
              <a:buNone/>
            </a:pPr>
            <a:r>
              <a:rPr lang="de-CH" sz="1300" dirty="0" smtClean="0">
                <a:solidFill>
                  <a:srgbClr val="000000"/>
                </a:solidFill>
              </a:rPr>
              <a:t>Was die Platzverhältnisse angeht, so sind es durchschnittlich 48 Sitzplätze und 74 Stehplätze. Fast bei allen Umfrageteilnehmern liegt die Zahl der Sitzplätze unter 80; bei den Stehplätzen ist das Spektrum breiter, was durch eine doppelt so grosse Standardabweichung bestätigt wird.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216401"/>
            <a:ext cx="164395" cy="8188964"/>
          </a:xfrm>
          <a:prstGeom prst="rect">
            <a:avLst/>
          </a:prstGeom>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921052"/>
            <a:ext cx="3676279" cy="303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208" y="1921052"/>
            <a:ext cx="4023893" cy="303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12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75766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Verpflegung</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54386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26</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sp>
        <p:nvSpPr>
          <p:cNvPr id="14" name="Content Placeholder 4"/>
          <p:cNvSpPr>
            <a:spLocks noGrp="1"/>
          </p:cNvSpPr>
          <p:nvPr>
            <p:ph sz="half" idx="2"/>
          </p:nvPr>
        </p:nvSpPr>
        <p:spPr>
          <a:xfrm>
            <a:off x="426351" y="3880897"/>
            <a:ext cx="8611319" cy="499062"/>
          </a:xfrm>
        </p:spPr>
        <p:txBody>
          <a:bodyPr>
            <a:noAutofit/>
          </a:bodyPr>
          <a:lstStyle/>
          <a:p>
            <a:pPr marL="0" indent="0" algn="just">
              <a:buNone/>
            </a:pPr>
            <a:r>
              <a:rPr lang="de-CH" sz="1300" dirty="0" smtClean="0">
                <a:solidFill>
                  <a:srgbClr val="000000"/>
                </a:solidFill>
              </a:rPr>
              <a:t>Beinahe 50% der Befragten gaben an, in den nächsten fünf Jahren an ihrem Verpflegungsangebot nichts verändern zu wollen (weder Qualität noch Quantität). Mehr als 55% haben vor, ihre Verpflegungsinfrastruktur zu renovieren/vergrössern.</a:t>
            </a:r>
            <a:endParaRPr lang="de-CH" sz="13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37" y="1537122"/>
            <a:ext cx="6472808" cy="234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4467150"/>
            <a:ext cx="6497947" cy="239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60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704505"/>
            <a:ext cx="8750691" cy="667095"/>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Verpflegung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586393"/>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80745" y="5589433"/>
            <a:ext cx="6713353" cy="1077195"/>
          </a:xfrm>
        </p:spPr>
        <p:txBody>
          <a:bodyPr>
            <a:noAutofit/>
          </a:bodyPr>
          <a:lstStyle/>
          <a:p>
            <a:pPr marL="0" indent="0" algn="just">
              <a:buNone/>
            </a:pPr>
            <a:r>
              <a:rPr lang="de-CH" sz="1300" dirty="0" smtClean="0">
                <a:solidFill>
                  <a:schemeClr val="tx1"/>
                </a:solidFill>
              </a:rPr>
              <a:t>Die Verpflegung wird sehr deutlich als Aktivität wahrgenommen, welche die Produkte und das Image des Betriebs aufwerten können. Die Betreiber betrachten sie nicht als zu aufwändig und sind der Meinung, dass sie über die nötigen Kompetenzen verfügen. Zudem glauben sie, dass Entwicklungspotenzial vorhanden ist, aber auch, dass die Erwartungen der eigenen Kunden erfüllt sind.</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540818"/>
            <a:ext cx="164395" cy="818896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450975"/>
            <a:ext cx="8224366" cy="40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45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Verpflegung </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276442" y="5443967"/>
            <a:ext cx="7424816" cy="1048908"/>
          </a:xfrm>
        </p:spPr>
        <p:txBody>
          <a:bodyPr>
            <a:noAutofit/>
          </a:bodyPr>
          <a:lstStyle/>
          <a:p>
            <a:pPr marL="0" indent="0" algn="just">
              <a:buNone/>
            </a:pPr>
            <a:r>
              <a:rPr lang="de-CH" sz="1300" dirty="0" smtClean="0">
                <a:solidFill>
                  <a:schemeClr val="tx1"/>
                </a:solidFill>
              </a:rPr>
              <a:t>Mit einem Anteil von über 72% verwenden die Betreiber für die Zubereitung der von ihnen angebotenen Verpflegung mehrheitlich Produkte aus dem Wallis oder aus der Region.</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Erstaunlich ist der sehr kleine Anteil an Produkten aus dem eigenen Betrieb.</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1349484"/>
            <a:ext cx="164395" cy="8188964"/>
          </a:xfrm>
          <a:prstGeom prst="rect">
            <a:avLst/>
          </a:prstGeom>
        </p:spPr>
      </p:pic>
      <p:sp>
        <p:nvSpPr>
          <p:cNvPr id="2" name="ZoneTexte 1"/>
          <p:cNvSpPr txBox="1"/>
          <p:nvPr/>
        </p:nvSpPr>
        <p:spPr>
          <a:xfrm>
            <a:off x="472099" y="1775634"/>
            <a:ext cx="7197260" cy="584775"/>
          </a:xfrm>
          <a:prstGeom prst="rect">
            <a:avLst/>
          </a:prstGeom>
          <a:noFill/>
        </p:spPr>
        <p:txBody>
          <a:bodyPr wrap="square" rtlCol="0">
            <a:spAutoFit/>
          </a:bodyPr>
          <a:lstStyle/>
          <a:p>
            <a:r>
              <a:rPr lang="de-CH" sz="1600" dirty="0" smtClean="0">
                <a:solidFill>
                  <a:schemeClr val="accent3"/>
                </a:solidFill>
              </a:rPr>
              <a:t>Woher stammen die Produkte, die Sie für die von Ihnen angebotene Verpflegung verwenden?</a:t>
            </a:r>
            <a:endParaRPr lang="de-CH" sz="1600" dirty="0">
              <a:solidFill>
                <a:schemeClr val="accent3"/>
              </a:solidFill>
            </a:endParaRPr>
          </a:p>
        </p:txBody>
      </p:sp>
      <p:graphicFrame>
        <p:nvGraphicFramePr>
          <p:cNvPr id="12" name="Chart 11"/>
          <p:cNvGraphicFramePr>
            <a:graphicFrameLocks/>
          </p:cNvGraphicFramePr>
          <p:nvPr>
            <p:extLst>
              <p:ext uri="{D42A27DB-BD31-4B8C-83A1-F6EECF244321}">
                <p14:modId xmlns:p14="http://schemas.microsoft.com/office/powerpoint/2010/main" val="3315401004"/>
              </p:ext>
            </p:extLst>
          </p:nvPr>
        </p:nvGraphicFramePr>
        <p:xfrm>
          <a:off x="2009554" y="2114188"/>
          <a:ext cx="5124893" cy="3095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495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a:latin typeface="Calibri"/>
              <a:cs typeface="Calibri"/>
            </a:endParaRPr>
          </a:p>
          <a:p>
            <a:r>
              <a:rPr lang="de-CH" sz="1800" b="0" dirty="0" smtClean="0">
                <a:latin typeface="Calibri"/>
                <a:cs typeface="Calibri"/>
              </a:rPr>
              <a:t>Verpflegung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29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382771" y="4872631"/>
            <a:ext cx="6694303" cy="1060335"/>
          </a:xfrm>
        </p:spPr>
        <p:txBody>
          <a:bodyPr>
            <a:normAutofit/>
          </a:bodyPr>
          <a:lstStyle/>
          <a:p>
            <a:pPr marL="0" indent="0" algn="just">
              <a:buNone/>
            </a:pPr>
            <a:r>
              <a:rPr lang="de-CH" sz="1300" dirty="0" smtClean="0">
                <a:solidFill>
                  <a:schemeClr val="tx1"/>
                </a:solidFill>
              </a:rPr>
              <a:t>Mehr als 80% der Umfrageteilnehmer sagen, dass sie mit ihrem Verpflegungsangebot absolut  oder mehrheitlich zufrieden sind. Niemand ist völlig unzufrieden damit, was auch die Tatsache bestätigt, dass kein einziger Betreiber beabsichtigt, diese Aktivität in den nächsten fünf Jahren aufzugeben.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943202"/>
            <a:ext cx="6874998" cy="229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35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4000" y="864000"/>
            <a:ext cx="8229600"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1. </a:t>
            </a:r>
            <a:r>
              <a:rPr lang="de-CH" sz="2600" dirty="0" smtClean="0">
                <a:latin typeface="Calibri"/>
                <a:cs typeface="Calibri"/>
              </a:rPr>
              <a:t>Kontext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3</a:t>
            </a:fld>
            <a:endParaRPr lang="fr-FR" dirty="0"/>
          </a:p>
        </p:txBody>
      </p:sp>
      <p:sp>
        <p:nvSpPr>
          <p:cNvPr id="6" name="Espace réservé de la date 5"/>
          <p:cNvSpPr>
            <a:spLocks noGrp="1"/>
          </p:cNvSpPr>
          <p:nvPr>
            <p:ph type="dt" sz="half" idx="10"/>
          </p:nvPr>
        </p:nvSpPr>
        <p:spPr/>
        <p:txBody>
          <a:bodyPr/>
          <a:lstStyle/>
          <a:p>
            <a:fld id="{14DF63FC-0176-C94B-84D8-B26EF01BB85D}" type="datetime1">
              <a:rPr lang="fr-CH" sz="1000" smtClean="0"/>
              <a:pPr/>
              <a:t>23.04.2015</a:t>
            </a:fld>
            <a:endParaRPr lang="fr-FR" sz="1000" dirty="0"/>
          </a:p>
        </p:txBody>
      </p:sp>
      <p:sp>
        <p:nvSpPr>
          <p:cNvPr id="4" name="Rectangle 3"/>
          <p:cNvSpPr/>
          <p:nvPr/>
        </p:nvSpPr>
        <p:spPr>
          <a:xfrm>
            <a:off x="202019" y="2094888"/>
            <a:ext cx="8531581" cy="4247317"/>
          </a:xfrm>
          <a:prstGeom prst="rect">
            <a:avLst/>
          </a:prstGeom>
        </p:spPr>
        <p:txBody>
          <a:bodyPr wrap="square">
            <a:spAutoFit/>
          </a:bodyPr>
          <a:lstStyle/>
          <a:p>
            <a:pPr algn="just"/>
            <a:r>
              <a:rPr lang="de-CH" dirty="0" smtClean="0"/>
              <a:t>Die in dieser deskriptiven Analyse vorgelegten Ergebnisse sind einem partizipatorischen Ansatz und einer Initiative der Dienststelle für Landwirtschaft des Kantons Wallis (SCA) in Zusammenarbeit mit der Walliser Landwirtschaftskammer sowie </a:t>
            </a:r>
            <a:r>
              <a:rPr lang="de-CH" dirty="0" err="1" smtClean="0"/>
              <a:t>Valais</a:t>
            </a:r>
            <a:r>
              <a:rPr lang="de-CH" dirty="0" smtClean="0"/>
              <a:t>/Wallis Promotion zu verdanken.</a:t>
            </a:r>
          </a:p>
          <a:p>
            <a:pPr algn="just"/>
            <a:endParaRPr lang="de-CH" dirty="0" smtClean="0"/>
          </a:p>
          <a:p>
            <a:pPr algn="just"/>
            <a:r>
              <a:rPr lang="de-CH" dirty="0" smtClean="0"/>
              <a:t>Die Dienststelle für Landwirtschaft (SCA) sammelt seit 2011 Daten, um die Vielfalt der agrotouristischen Aktivitäten im Kanton und die Auswirkungen der Förderungspolitik, insbesondere auf das Zusatzeinkommen der Betreiber, evaluieren zu können. </a:t>
            </a:r>
          </a:p>
          <a:p>
            <a:pPr algn="just"/>
            <a:endParaRPr lang="de-CH" dirty="0" smtClean="0"/>
          </a:p>
          <a:p>
            <a:pPr algn="just"/>
            <a:r>
              <a:rPr lang="de-CH" dirty="0" smtClean="0"/>
              <a:t>Der Wille der SCA, die Dienstleister dafür zu sensibilisieren, dass es wichtig ist, die betreffenden Informationen abzugeben und auszutauschen, deckt sich mit den Zielen des Walliser Tourismus Observatoriums (OVT). Deshalb ist das OVT sehr daran interessiert, die oben genannten Organisationen bei der Datenerhebung zu unterstützen, so dass eine Übersicht über die Art und die Bedeutung der agrotouristischen Aktivitäten im Kanton ermöglicht wird. </a:t>
            </a:r>
            <a:endParaRPr lang="de-CH" dirty="0"/>
          </a:p>
        </p:txBody>
      </p:sp>
    </p:spTree>
    <p:extLst>
      <p:ext uri="{BB962C8B-B14F-4D97-AF65-F5344CB8AC3E}">
        <p14:creationId xmlns:p14="http://schemas.microsoft.com/office/powerpoint/2010/main" val="890413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Unterkunft</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297712" y="4872631"/>
            <a:ext cx="6693638" cy="1368681"/>
          </a:xfrm>
        </p:spPr>
        <p:txBody>
          <a:bodyPr>
            <a:normAutofit/>
          </a:bodyPr>
          <a:lstStyle/>
          <a:p>
            <a:pPr marL="0" indent="0" algn="just">
              <a:buNone/>
            </a:pPr>
            <a:r>
              <a:rPr lang="de-CH" sz="1300" dirty="0" smtClean="0">
                <a:solidFill>
                  <a:schemeClr val="tx1"/>
                </a:solidFill>
              </a:rPr>
              <a:t>Alle 9 Umfrageteilnehmer, die angaben, eine Schlafmöglichkeit anzubieten, haben diese Frage beantwortet.</a:t>
            </a:r>
          </a:p>
          <a:p>
            <a:pPr marL="0" indent="0" algn="just">
              <a:buNone/>
            </a:pPr>
            <a:r>
              <a:rPr lang="de-CH" sz="1300" dirty="0" smtClean="0">
                <a:solidFill>
                  <a:schemeClr val="tx1"/>
                </a:solidFill>
              </a:rPr>
              <a:t>Mehr als die Hälfte der angebotenen Übernachtungsmöglichkeiten sind Gästezimmer. Bemerkenswert ist, dass niemand Schlafplätze im Stroh anbietet. Gewisse Anbieter überlegen sich jedoch, ob sie „exotischere“ </a:t>
            </a:r>
            <a:r>
              <a:rPr lang="de-CH" sz="1300" dirty="0" err="1" smtClean="0">
                <a:solidFill>
                  <a:schemeClr val="tx1"/>
                </a:solidFill>
              </a:rPr>
              <a:t>Unterkunftsarten</a:t>
            </a:r>
            <a:r>
              <a:rPr lang="de-CH" sz="1300" dirty="0" smtClean="0">
                <a:solidFill>
                  <a:schemeClr val="tx1"/>
                </a:solidFill>
              </a:rPr>
              <a:t> anbieten wollen, wie z.B. Hütten, Tipis oder Jurten.</a:t>
            </a: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715416"/>
            <a:ext cx="6688205" cy="284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98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9" y="768304"/>
            <a:ext cx="8340463" cy="827716"/>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Unterkunft</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0516" y="-248884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48855" y="4303362"/>
            <a:ext cx="7374805" cy="2480207"/>
          </a:xfrm>
        </p:spPr>
        <p:txBody>
          <a:bodyPr>
            <a:noAutofit/>
          </a:bodyPr>
          <a:lstStyle/>
          <a:p>
            <a:pPr marL="0" indent="0" algn="just">
              <a:lnSpc>
                <a:spcPct val="120000"/>
              </a:lnSpc>
              <a:buNone/>
            </a:pPr>
            <a:r>
              <a:rPr lang="de-CH" sz="1300" dirty="0" smtClean="0">
                <a:solidFill>
                  <a:schemeClr val="tx1"/>
                </a:solidFill>
              </a:rPr>
              <a:t>Die durchschnittliche Bettenzahl variiert je nach </a:t>
            </a:r>
            <a:r>
              <a:rPr lang="de-CH" sz="1300" dirty="0" err="1" smtClean="0">
                <a:solidFill>
                  <a:schemeClr val="tx1"/>
                </a:solidFill>
              </a:rPr>
              <a:t>Unterkunftsart</a:t>
            </a:r>
            <a:r>
              <a:rPr lang="de-CH" sz="1300" dirty="0" smtClean="0">
                <a:solidFill>
                  <a:schemeClr val="tx1"/>
                </a:solidFill>
              </a:rPr>
              <a:t> stark, doch belegen die Antworten, dass im Agrotourismus typischerweise kleine Strukturen vorherrschen, was keine Überraschung ist. In obiger Tabelle bezeichnen „Min“ und „Max“ die jeweils kleinste und grösste Bettenzahl je </a:t>
            </a:r>
            <a:r>
              <a:rPr lang="de-CH" sz="1300" dirty="0" err="1" smtClean="0">
                <a:solidFill>
                  <a:schemeClr val="tx1"/>
                </a:solidFill>
              </a:rPr>
              <a:t>Unterkunftsart</a:t>
            </a:r>
            <a:r>
              <a:rPr lang="de-CH" sz="1300" dirty="0" smtClean="0">
                <a:solidFill>
                  <a:schemeClr val="tx1"/>
                </a:solidFill>
              </a:rPr>
              <a:t>. Die „Summe“ bezieht sich auf die Gesamtzahl der angebotenen Betten aller Betriebe, die diese </a:t>
            </a:r>
            <a:r>
              <a:rPr lang="de-CH" sz="1300" dirty="0" err="1" smtClean="0">
                <a:solidFill>
                  <a:schemeClr val="tx1"/>
                </a:solidFill>
              </a:rPr>
              <a:t>Unterkunftsart</a:t>
            </a:r>
            <a:r>
              <a:rPr lang="de-CH" sz="1300" dirty="0" smtClean="0">
                <a:solidFill>
                  <a:schemeClr val="tx1"/>
                </a:solidFill>
              </a:rPr>
              <a:t> anbieten.</a:t>
            </a:r>
          </a:p>
          <a:p>
            <a:pPr marL="0" indent="0" algn="just">
              <a:lnSpc>
                <a:spcPct val="120000"/>
              </a:lnSpc>
              <a:buNone/>
            </a:pPr>
            <a:endParaRPr lang="de-CH" sz="1300" dirty="0" smtClean="0">
              <a:solidFill>
                <a:schemeClr val="tx1"/>
              </a:solidFill>
            </a:endParaRPr>
          </a:p>
          <a:p>
            <a:pPr marL="0" indent="0" algn="just">
              <a:lnSpc>
                <a:spcPct val="120000"/>
              </a:lnSpc>
              <a:buNone/>
            </a:pPr>
            <a:r>
              <a:rPr lang="de-CH" sz="1300" dirty="0" smtClean="0">
                <a:solidFill>
                  <a:schemeClr val="tx1"/>
                </a:solidFill>
              </a:rPr>
              <a:t>Der grösste Betrieb zählt 33 Betten, der kleinste 1 einziges. Je mehr Betten angeboten werden, umso grösser wird der Arbeitsaufwand. Die bescheidenen Kapazitäten der Betriebe müssen in Zusammenhang damit gesehen werden, dass 45% der Befragten angaben, der Agrotourismus mache weniger als 21% ihres gesamten Arbeitsaufwands aus.</a:t>
            </a:r>
          </a:p>
          <a:p>
            <a:pPr marL="0" indent="0" algn="just">
              <a:buNone/>
            </a:pPr>
            <a:endParaRPr lang="de-CH" sz="12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126681"/>
            <a:ext cx="164395" cy="8188964"/>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687832"/>
            <a:ext cx="7439211" cy="231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57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75766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Unterkunft</a:t>
            </a:r>
            <a:endParaRPr lang="de-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54386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32</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sp>
        <p:nvSpPr>
          <p:cNvPr id="14" name="Content Placeholder 4"/>
          <p:cNvSpPr>
            <a:spLocks noGrp="1"/>
          </p:cNvSpPr>
          <p:nvPr>
            <p:ph sz="half" idx="2"/>
          </p:nvPr>
        </p:nvSpPr>
        <p:spPr>
          <a:xfrm>
            <a:off x="426351" y="3641872"/>
            <a:ext cx="8307247" cy="930127"/>
          </a:xfrm>
        </p:spPr>
        <p:txBody>
          <a:bodyPr>
            <a:noAutofit/>
          </a:bodyPr>
          <a:lstStyle/>
          <a:p>
            <a:pPr marL="0" indent="0" algn="just">
              <a:buNone/>
            </a:pPr>
            <a:r>
              <a:rPr lang="de-CH" sz="1300" dirty="0" smtClean="0">
                <a:solidFill>
                  <a:schemeClr val="tx1"/>
                </a:solidFill>
              </a:rPr>
              <a:t>Bezüglich der Grösse der angebotenen Unterkunft haben zwei Drittel der Befragten keine Veränderung vorgesehen. Zwei Umfrageteilnehmer möchten die Kapazität ihrer Infrastruktur erhöhen; ein Teilnehmer beabsichtigt, sie zu verringern.</a:t>
            </a:r>
          </a:p>
          <a:p>
            <a:pPr marL="0" indent="0" algn="just">
              <a:buNone/>
            </a:pPr>
            <a:r>
              <a:rPr lang="de-CH" sz="1300" dirty="0" smtClean="0">
                <a:solidFill>
                  <a:schemeClr val="tx1"/>
                </a:solidFill>
              </a:rPr>
              <a:t>Auf qualitativer Ebene sind die Pläne geteilt: Die einen wollen nichts verändern und alles so lassen, wie es ist; die andern wollen die Qualität ihrer Unterkunft verbessern und mehr Komfort bieten.</a:t>
            </a:r>
            <a:endParaRPr lang="de-CH" sz="1300" dirty="0">
              <a:solidFill>
                <a:schemeClr val="tx1"/>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654075"/>
            <a:ext cx="6988748" cy="187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4704463"/>
            <a:ext cx="6820916" cy="178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6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30527"/>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Unterkunft</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649744"/>
            <a:ext cx="164395" cy="8188964"/>
          </a:xfrm>
          <a:prstGeom prst="rect">
            <a:avLst/>
          </a:prstGeom>
        </p:spPr>
      </p:pic>
      <p:sp>
        <p:nvSpPr>
          <p:cNvPr id="3" name="Espace réservé du numéro de diapositive 2"/>
          <p:cNvSpPr>
            <a:spLocks noGrp="1"/>
          </p:cNvSpPr>
          <p:nvPr>
            <p:ph type="sldNum" sz="quarter" idx="12"/>
          </p:nvPr>
        </p:nvSpPr>
        <p:spPr>
          <a:xfrm>
            <a:off x="6941536" y="6492875"/>
            <a:ext cx="2133600" cy="365125"/>
          </a:xfrm>
        </p:spPr>
        <p:txBody>
          <a:bodyPr/>
          <a:lstStyle/>
          <a:p>
            <a:fld id="{90DD2C6B-27DE-FA47-8F5D-2E0728E8EE60}" type="slidenum">
              <a:rPr lang="fr-FR" smtClean="0"/>
              <a:pPr/>
              <a:t>33</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5" y="1410193"/>
            <a:ext cx="164395" cy="8188964"/>
          </a:xfrm>
          <a:prstGeom prst="rect">
            <a:avLst/>
          </a:prstGeom>
        </p:spPr>
      </p:pic>
      <p:sp>
        <p:nvSpPr>
          <p:cNvPr id="2" name="Content Placeholder 1"/>
          <p:cNvSpPr>
            <a:spLocks noGrp="1"/>
          </p:cNvSpPr>
          <p:nvPr>
            <p:ph sz="half" idx="2"/>
          </p:nvPr>
        </p:nvSpPr>
        <p:spPr>
          <a:xfrm>
            <a:off x="97458" y="5459549"/>
            <a:ext cx="7079513" cy="1288949"/>
          </a:xfrm>
        </p:spPr>
        <p:txBody>
          <a:bodyPr>
            <a:noAutofit/>
          </a:bodyPr>
          <a:lstStyle/>
          <a:p>
            <a:pPr marL="0" indent="0" algn="just">
              <a:buNone/>
            </a:pPr>
            <a:r>
              <a:rPr lang="de-CH" sz="1300" dirty="0" smtClean="0">
                <a:solidFill>
                  <a:schemeClr val="tx1"/>
                </a:solidFill>
              </a:rPr>
              <a:t>Die Eigeneinschätzung ist ähnlich wie beim Verpflegungsangebot. Auch hier neigen die Betreiber dazu, das </a:t>
            </a:r>
            <a:r>
              <a:rPr lang="de-CH" sz="1300" dirty="0" err="1" smtClean="0">
                <a:solidFill>
                  <a:schemeClr val="tx1"/>
                </a:solidFill>
              </a:rPr>
              <a:t>Unterkunftsangebot</a:t>
            </a:r>
            <a:r>
              <a:rPr lang="de-CH" sz="1300" dirty="0" smtClean="0">
                <a:solidFill>
                  <a:schemeClr val="tx1"/>
                </a:solidFill>
              </a:rPr>
              <a:t> als geeignet zu betrachten, die Produkte und vor allem das Image ihres Betriebs aufzuwerten. Der Vorteil eines interessanten Aufwand/Ertragsverhältnisses wird stärker betont als bei der Verpflegung. Schliesslich betrachten sich die Betreiber auch als ausreichend kompetent, um die Aufgaben, die mit einem solchen Angebot einhergehen, zu erfüllen; diese erscheinen ihnen nicht als eine zu hohe Belastung.</a:t>
            </a:r>
            <a:endParaRPr lang="de-CH" sz="1300"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20" y="1425899"/>
            <a:ext cx="777926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5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Unterkunft</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382772" y="4872631"/>
            <a:ext cx="6751453" cy="1060335"/>
          </a:xfrm>
        </p:spPr>
        <p:txBody>
          <a:bodyPr>
            <a:normAutofit/>
          </a:bodyPr>
          <a:lstStyle/>
          <a:p>
            <a:pPr marL="0" indent="0" algn="just">
              <a:buNone/>
            </a:pPr>
            <a:r>
              <a:rPr lang="de-CH" sz="1300" dirty="0" smtClean="0">
                <a:solidFill>
                  <a:schemeClr val="tx1"/>
                </a:solidFill>
              </a:rPr>
              <a:t>Alle Antworten gingen dahin, dass die Anbieter mit ihrem </a:t>
            </a:r>
            <a:r>
              <a:rPr lang="de-CH" sz="1300" dirty="0" err="1" smtClean="0">
                <a:solidFill>
                  <a:schemeClr val="tx1"/>
                </a:solidFill>
              </a:rPr>
              <a:t>Unterkunftsangebot</a:t>
            </a:r>
            <a:r>
              <a:rPr lang="de-CH" sz="1300" dirty="0" smtClean="0">
                <a:solidFill>
                  <a:schemeClr val="tx1"/>
                </a:solidFill>
              </a:rPr>
              <a:t> zufrieden sind; zwei Drittel sind sogar absolut zufrieden.</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921834"/>
            <a:ext cx="6833671" cy="226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33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Weiterbildung</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35</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255181" y="3396478"/>
            <a:ext cx="8589281" cy="811864"/>
          </a:xfrm>
        </p:spPr>
        <p:txBody>
          <a:bodyPr>
            <a:normAutofit fontScale="92500" lnSpcReduction="10000"/>
          </a:bodyPr>
          <a:lstStyle/>
          <a:p>
            <a:pPr marL="0" indent="0" algn="just">
              <a:buNone/>
            </a:pPr>
            <a:r>
              <a:rPr lang="de-CH" sz="1300" dirty="0" smtClean="0">
                <a:solidFill>
                  <a:schemeClr val="tx1"/>
                </a:solidFill>
              </a:rPr>
              <a:t>In Bezug auf Weiterbildungskurse sind die Ansichten sehr geteilt. Das Nicht-Interesse an solchen Kursen überwiegt nur mit einer einzigen Stimme. </a:t>
            </a:r>
          </a:p>
          <a:p>
            <a:pPr marL="0" indent="0" algn="just">
              <a:buNone/>
            </a:pPr>
            <a:r>
              <a:rPr lang="de-CH" sz="1300" dirty="0" smtClean="0">
                <a:solidFill>
                  <a:schemeClr val="tx1"/>
                </a:solidFill>
              </a:rPr>
              <a:t>Die 25 Betreiber, die an solchen Kursen interessiert wären, würden sich am liebsten im Marketing-Bereich weiterbilden, wobei klassische Marketingkurse leicht weniger gefragt  scheinen als eine Ausbildung im Umgang mit dem E-Marketing.  </a:t>
            </a:r>
          </a:p>
          <a:p>
            <a:pPr marL="0" indent="0" algn="just">
              <a:buNone/>
            </a:pPr>
            <a:endParaRPr lang="de-CH" sz="1300" dirty="0" smtClean="0">
              <a:solidFill>
                <a:schemeClr val="tx1"/>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678217"/>
            <a:ext cx="6385900" cy="16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7" y="4187076"/>
            <a:ext cx="6665225" cy="264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84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632940"/>
            <a:ext cx="8750691" cy="81421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de-CH" sz="2600" dirty="0" smtClean="0">
                <a:latin typeface="Calibri"/>
                <a:cs typeface="Calibri"/>
              </a:rPr>
              <a:t>3. Ergebnisse</a:t>
            </a:r>
          </a:p>
          <a:p>
            <a:r>
              <a:rPr lang="de-CH" sz="1800" b="0" dirty="0" smtClean="0">
                <a:latin typeface="Calibri"/>
                <a:cs typeface="Calibri"/>
              </a:rPr>
              <a:t>Agrotourismus im Wallis: Stärken und Schwächen</a:t>
            </a:r>
            <a:endParaRPr lang="de-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2650191"/>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36</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42531" y="5370127"/>
            <a:ext cx="7570381" cy="1402813"/>
          </a:xfrm>
        </p:spPr>
        <p:txBody>
          <a:bodyPr>
            <a:normAutofit lnSpcReduction="10000"/>
          </a:bodyPr>
          <a:lstStyle/>
          <a:p>
            <a:pPr marL="0" indent="0" algn="just">
              <a:buNone/>
            </a:pPr>
            <a:r>
              <a:rPr lang="de-CH" sz="1300" dirty="0" smtClean="0">
                <a:solidFill>
                  <a:schemeClr val="tx1"/>
                </a:solidFill>
              </a:rPr>
              <a:t>Die Betreiber sind mehrheitlich der Meinung, dass die ständige Weiterentwicklung des Angebots dem Agrotourismus im Wallis zuträglich ist. Sie wünschen eine breitere Diversifikation.</a:t>
            </a:r>
          </a:p>
          <a:p>
            <a:pPr marL="0" indent="0" algn="just">
              <a:buNone/>
            </a:pPr>
            <a:r>
              <a:rPr lang="de-CH" sz="1300" dirty="0" smtClean="0">
                <a:solidFill>
                  <a:schemeClr val="tx1"/>
                </a:solidFill>
              </a:rPr>
              <a:t>Die Hautschwächen sind: mangelnder Einsatz von neuen Technologien und zu geringe Entwicklung von Pauschalangeboten (</a:t>
            </a:r>
            <a:r>
              <a:rPr lang="de-CH" sz="1300" dirty="0" err="1" smtClean="0">
                <a:solidFill>
                  <a:schemeClr val="tx1"/>
                </a:solidFill>
              </a:rPr>
              <a:t>Packages</a:t>
            </a:r>
            <a:r>
              <a:rPr lang="de-CH" sz="1300" dirty="0" smtClean="0">
                <a:solidFill>
                  <a:schemeClr val="tx1"/>
                </a:solidFill>
              </a:rPr>
              <a:t>). Auch wird das Angebot als zu wenig schlüssig und kohärent betrachtet (54%); allerdings ist bei diesem Punkt auch die Gegenmeinung mit «trifft überhaupt nicht zu» sehr stark vertreten. Als Stärken werden betrachtet: die stetige Angebotsentwicklung, die Arbeit von </a:t>
            </a:r>
            <a:r>
              <a:rPr lang="de-CH" sz="1300" dirty="0" err="1" smtClean="0">
                <a:solidFill>
                  <a:schemeClr val="tx1"/>
                </a:solidFill>
              </a:rPr>
              <a:t>Valais</a:t>
            </a:r>
            <a:r>
              <a:rPr lang="de-CH" sz="1300" dirty="0" smtClean="0">
                <a:solidFill>
                  <a:schemeClr val="tx1"/>
                </a:solidFill>
              </a:rPr>
              <a:t>/Wallis Promotion und das Lobbying von </a:t>
            </a:r>
            <a:r>
              <a:rPr lang="de-CH" sz="1300" dirty="0" err="1" smtClean="0">
                <a:solidFill>
                  <a:schemeClr val="tx1"/>
                </a:solidFill>
              </a:rPr>
              <a:t>Touruval</a:t>
            </a:r>
            <a:r>
              <a:rPr lang="de-CH" sz="1300" dirty="0" smtClean="0">
                <a:solidFill>
                  <a:schemeClr val="tx1"/>
                </a:solidFill>
              </a:rPr>
              <a:t>. </a:t>
            </a:r>
            <a:endParaRPr lang="de-CH" sz="1300" dirty="0" smtClean="0">
              <a:solidFill>
                <a:srgbClr val="FF0000"/>
              </a:solidFill>
            </a:endParaRP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4" y="1275644"/>
            <a:ext cx="164395" cy="8188964"/>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7" y="1385842"/>
            <a:ext cx="8673270" cy="390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191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632940"/>
            <a:ext cx="8750691" cy="81421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de-CH" sz="2600" dirty="0" smtClean="0">
                <a:latin typeface="Calibri"/>
                <a:cs typeface="Calibri"/>
              </a:rPr>
              <a:t>3. Ergebnisse</a:t>
            </a:r>
          </a:p>
          <a:p>
            <a:r>
              <a:rPr lang="de-CH" sz="1800" b="0" dirty="0" smtClean="0">
                <a:latin typeface="Calibri"/>
                <a:cs typeface="Calibri"/>
              </a:rPr>
              <a:t>Bereitschaft, Angaben zu machen, um im Gegenzug die Ergebnisse der Analyse zu erfahren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597026"/>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42531" y="5454522"/>
            <a:ext cx="7570381" cy="1084521"/>
          </a:xfrm>
        </p:spPr>
        <p:txBody>
          <a:bodyPr>
            <a:normAutofit/>
          </a:bodyPr>
          <a:lstStyle/>
          <a:p>
            <a:pPr marL="0" indent="0" algn="just">
              <a:buNone/>
            </a:pPr>
            <a:r>
              <a:rPr lang="de-CH" sz="1200" dirty="0" smtClean="0">
                <a:solidFill>
                  <a:schemeClr val="tx1"/>
                </a:solidFill>
              </a:rPr>
              <a:t>40 Betreiber sind bereit, mit dem Walliser Tourismus Observatorium zusammenzuarbeiten. 37 Betreiber können direkt kontaktiert werden, da sie sich beim Ausfüllen des Fragbogens freiwillig identifiziert haben.</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1296910"/>
            <a:ext cx="164395" cy="8188964"/>
          </a:xfrm>
          <a:prstGeom prst="rect">
            <a:avLst/>
          </a:prstGeom>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548169"/>
            <a:ext cx="6324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7" y="3745538"/>
            <a:ext cx="62388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597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t>
            </a:r>
            <a:r>
              <a:rPr lang="fr-CH" sz="2600" dirty="0" err="1" smtClean="0">
                <a:latin typeface="Calibri"/>
                <a:cs typeface="Calibri"/>
              </a:rPr>
              <a:t>Anhang</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55" y="2007000"/>
            <a:ext cx="3826807" cy="392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179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t>
            </a:r>
            <a:r>
              <a:rPr lang="fr-CH" sz="2600" dirty="0" err="1" smtClean="0">
                <a:latin typeface="Calibri"/>
                <a:cs typeface="Calibri"/>
              </a:rPr>
              <a:t>Anhang</a:t>
            </a:r>
            <a:endParaRPr lang="fr-CH" sz="2600" dirty="0">
              <a:latin typeface="Calibri"/>
              <a:cs typeface="Calibri"/>
            </a:endParaRPr>
          </a:p>
          <a:p>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39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95550"/>
            <a:ext cx="9144000"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795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472101" y="747037"/>
            <a:ext cx="8229600" cy="944679"/>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2</a:t>
            </a:r>
            <a:r>
              <a:rPr lang="de-CH" sz="2600" dirty="0" smtClean="0">
                <a:latin typeface="Calibri"/>
                <a:cs typeface="Calibri"/>
              </a:rPr>
              <a:t>. Methodisches Vorgehen</a:t>
            </a:r>
          </a:p>
          <a:p>
            <a:r>
              <a:rPr lang="de-CH" sz="2600" dirty="0" smtClean="0">
                <a:latin typeface="Calibri"/>
                <a:cs typeface="Calibri"/>
              </a:rPr>
              <a:t> </a:t>
            </a:r>
            <a:r>
              <a:rPr lang="de-CH" sz="1800" dirty="0" smtClean="0">
                <a:latin typeface="Calibri"/>
                <a:cs typeface="Calibri"/>
              </a:rPr>
              <a:t>Prozesse</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394999"/>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4</a:t>
            </a:fld>
            <a:endParaRPr lang="fr-FR" dirty="0"/>
          </a:p>
        </p:txBody>
      </p:sp>
      <p:sp>
        <p:nvSpPr>
          <p:cNvPr id="6" name="Espace réservé de la date 5"/>
          <p:cNvSpPr>
            <a:spLocks noGrp="1"/>
          </p:cNvSpPr>
          <p:nvPr>
            <p:ph type="dt" sz="half" idx="10"/>
          </p:nvPr>
        </p:nvSpPr>
        <p:spPr/>
        <p:txBody>
          <a:bodyPr/>
          <a:lstStyle/>
          <a:p>
            <a:fld id="{14DF63FC-0176-C94B-84D8-B26EF01BB85D}" type="datetime1">
              <a:rPr lang="fr-CH" sz="1000" smtClean="0"/>
              <a:pPr/>
              <a:t>23.04.2015</a:t>
            </a:fld>
            <a:endParaRPr lang="fr-FR" sz="1000" dirty="0"/>
          </a:p>
        </p:txBody>
      </p:sp>
      <p:sp>
        <p:nvSpPr>
          <p:cNvPr id="4" name="Rectangle 3"/>
          <p:cNvSpPr/>
          <p:nvPr/>
        </p:nvSpPr>
        <p:spPr>
          <a:xfrm>
            <a:off x="202019" y="1775898"/>
            <a:ext cx="8531581" cy="4801314"/>
          </a:xfrm>
          <a:prstGeom prst="rect">
            <a:avLst/>
          </a:prstGeom>
        </p:spPr>
        <p:txBody>
          <a:bodyPr wrap="square">
            <a:spAutoFit/>
          </a:bodyPr>
          <a:lstStyle/>
          <a:p>
            <a:pPr marL="285750" indent="-285750" algn="just">
              <a:buFont typeface="Arial" panose="020B0604020202020204" pitchFamily="34" charset="0"/>
              <a:buChar char="•"/>
            </a:pPr>
            <a:r>
              <a:rPr lang="de-CH" b="1" dirty="0" smtClean="0">
                <a:solidFill>
                  <a:schemeClr val="accent1"/>
                </a:solidFill>
              </a:rPr>
              <a:t>Bestimmen der Ziele für die Untersuchung</a:t>
            </a:r>
          </a:p>
          <a:p>
            <a:pPr marL="742950" lvl="1" indent="-285750" algn="just">
              <a:buFont typeface="Arial" panose="020B0604020202020204" pitchFamily="34" charset="0"/>
              <a:buChar char="•"/>
            </a:pPr>
            <a:r>
              <a:rPr lang="de-CH" dirty="0" smtClean="0"/>
              <a:t>SCA, Walliser Landwirtschaftskammer , </a:t>
            </a:r>
            <a:r>
              <a:rPr lang="de-CH" dirty="0" err="1" smtClean="0"/>
              <a:t>Valais</a:t>
            </a:r>
            <a:r>
              <a:rPr lang="de-CH" dirty="0" smtClean="0"/>
              <a:t>/Wallis Promotion und OVT</a:t>
            </a:r>
          </a:p>
          <a:p>
            <a:pPr marL="742950" lvl="1" indent="-285750" algn="just">
              <a:buFont typeface="Arial" panose="020B0604020202020204" pitchFamily="34" charset="0"/>
              <a:buChar char="•"/>
            </a:pPr>
            <a:endParaRPr lang="de-CH" dirty="0" smtClean="0"/>
          </a:p>
          <a:p>
            <a:pPr marL="285750" indent="-285750" algn="just">
              <a:buFont typeface="Arial" panose="020B0604020202020204" pitchFamily="34" charset="0"/>
              <a:buChar char="•"/>
            </a:pPr>
            <a:r>
              <a:rPr lang="de-CH" b="1" dirty="0" smtClean="0">
                <a:solidFill>
                  <a:schemeClr val="accent1"/>
                </a:solidFill>
              </a:rPr>
              <a:t>Redigieren der ersten Fassung des Fragebogens</a:t>
            </a:r>
          </a:p>
          <a:p>
            <a:pPr marL="742950" lvl="1" indent="-285750" algn="just">
              <a:buFont typeface="Arial" panose="020B0604020202020204" pitchFamily="34" charset="0"/>
              <a:buChar char="•"/>
            </a:pPr>
            <a:r>
              <a:rPr lang="de-CH" dirty="0" smtClean="0"/>
              <a:t>OVT</a:t>
            </a:r>
          </a:p>
          <a:p>
            <a:pPr marL="742950" lvl="1" indent="-285750" algn="just">
              <a:buFont typeface="Arial" panose="020B0604020202020204" pitchFamily="34" charset="0"/>
              <a:buChar char="•"/>
            </a:pPr>
            <a:endParaRPr lang="de-CH" dirty="0" smtClean="0"/>
          </a:p>
          <a:p>
            <a:pPr marL="285750" indent="-285750" algn="just">
              <a:buFont typeface="Arial" panose="020B0604020202020204" pitchFamily="34" charset="0"/>
              <a:buChar char="•"/>
            </a:pPr>
            <a:r>
              <a:rPr lang="de-CH" b="1" dirty="0" smtClean="0">
                <a:solidFill>
                  <a:schemeClr val="accent1"/>
                </a:solidFill>
              </a:rPr>
              <a:t>Anpassen des Fragebogens und Validieren der definitiven Fassung</a:t>
            </a:r>
          </a:p>
          <a:p>
            <a:pPr marL="742950" lvl="1" indent="-285750" algn="just">
              <a:buFont typeface="Arial" panose="020B0604020202020204" pitchFamily="34" charset="0"/>
              <a:buChar char="•"/>
            </a:pPr>
            <a:r>
              <a:rPr lang="de-CH" dirty="0" smtClean="0"/>
              <a:t>SCA, Walliser Landwirtschaftskammer , </a:t>
            </a:r>
            <a:r>
              <a:rPr lang="de-CH" dirty="0" err="1" smtClean="0"/>
              <a:t>Valais</a:t>
            </a:r>
            <a:r>
              <a:rPr lang="de-CH" dirty="0" smtClean="0"/>
              <a:t>/Wallis Promotion </a:t>
            </a:r>
          </a:p>
          <a:p>
            <a:pPr marL="742950" lvl="1" indent="-285750" algn="just">
              <a:buFont typeface="Arial" panose="020B0604020202020204" pitchFamily="34" charset="0"/>
              <a:buChar char="•"/>
            </a:pPr>
            <a:endParaRPr lang="de-CH" dirty="0" smtClean="0"/>
          </a:p>
          <a:p>
            <a:pPr marL="285750" indent="-285750" algn="just">
              <a:buFont typeface="Arial" panose="020B0604020202020204" pitchFamily="34" charset="0"/>
              <a:buChar char="•"/>
            </a:pPr>
            <a:r>
              <a:rPr lang="de-CH" b="1" dirty="0" smtClean="0">
                <a:solidFill>
                  <a:schemeClr val="accent1"/>
                </a:solidFill>
              </a:rPr>
              <a:t>Online-Stellen des Fragebogens in zwei Sprachen</a:t>
            </a:r>
          </a:p>
          <a:p>
            <a:pPr marL="742950" lvl="1" indent="-285750" algn="just">
              <a:buFont typeface="Arial" panose="020B0604020202020204" pitchFamily="34" charset="0"/>
              <a:buChar char="•"/>
            </a:pPr>
            <a:r>
              <a:rPr lang="de-CH" dirty="0" smtClean="0"/>
              <a:t>OVT (107 Fragen)</a:t>
            </a:r>
          </a:p>
          <a:p>
            <a:pPr marL="742950" lvl="1" indent="-285750" algn="just">
              <a:buFont typeface="Arial" panose="020B0604020202020204" pitchFamily="34" charset="0"/>
              <a:buChar char="•"/>
            </a:pPr>
            <a:endParaRPr lang="de-CH" dirty="0" smtClean="0"/>
          </a:p>
          <a:p>
            <a:pPr marL="285750" indent="-285750" algn="just">
              <a:buFont typeface="Arial" panose="020B0604020202020204" pitchFamily="34" charset="0"/>
              <a:buChar char="•"/>
            </a:pPr>
            <a:r>
              <a:rPr lang="de-CH" b="1" dirty="0" smtClean="0">
                <a:solidFill>
                  <a:schemeClr val="accent1"/>
                </a:solidFill>
              </a:rPr>
              <a:t>Kommunikation an Datenbasis (Agrotourismus-Betreiber)</a:t>
            </a:r>
          </a:p>
          <a:p>
            <a:pPr marL="742950" lvl="1" indent="-285750" algn="just">
              <a:buFont typeface="Arial" panose="020B0604020202020204" pitchFamily="34" charset="0"/>
              <a:buChar char="•"/>
            </a:pPr>
            <a:r>
              <a:rPr lang="de-CH" dirty="0" smtClean="0"/>
              <a:t>Walliser Landwirtschaftskammer (300 Betreiber unter Vertrag)</a:t>
            </a:r>
          </a:p>
          <a:p>
            <a:pPr marL="742950" lvl="1" indent="-285750" algn="just">
              <a:buFont typeface="Arial" panose="020B0604020202020204" pitchFamily="34" charset="0"/>
              <a:buChar char="•"/>
            </a:pPr>
            <a:endParaRPr lang="de-CH" dirty="0" smtClean="0"/>
          </a:p>
          <a:p>
            <a:pPr marL="285750" indent="-285750" algn="just">
              <a:buFont typeface="Arial" panose="020B0604020202020204" pitchFamily="34" charset="0"/>
              <a:buChar char="•"/>
            </a:pPr>
            <a:r>
              <a:rPr lang="de-CH" b="1" dirty="0" smtClean="0">
                <a:solidFill>
                  <a:schemeClr val="accent1"/>
                </a:solidFill>
              </a:rPr>
              <a:t>Erstellen eines Analyseberichts mit beschreibendem Charakter</a:t>
            </a:r>
          </a:p>
          <a:p>
            <a:pPr marL="742950" lvl="1" indent="-285750" algn="just">
              <a:buFont typeface="Arial" panose="020B0604020202020204" pitchFamily="34" charset="0"/>
              <a:buChar char="•"/>
            </a:pPr>
            <a:r>
              <a:rPr lang="de-CH" dirty="0" smtClean="0"/>
              <a:t>OVT (56 Antworten, d.h. eine Rücklaufquote von 18.6 %)</a:t>
            </a:r>
            <a:endParaRPr lang="de-CH" dirty="0"/>
          </a:p>
        </p:txBody>
      </p:sp>
    </p:spTree>
    <p:extLst>
      <p:ext uri="{BB962C8B-B14F-4D97-AF65-F5344CB8AC3E}">
        <p14:creationId xmlns:p14="http://schemas.microsoft.com/office/powerpoint/2010/main" val="3056417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t>
            </a:r>
            <a:r>
              <a:rPr lang="fr-CH" sz="2600" dirty="0" err="1" smtClean="0">
                <a:latin typeface="Calibri"/>
                <a:cs typeface="Calibri"/>
              </a:rPr>
              <a:t>Anhang</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40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14" y="2007000"/>
            <a:ext cx="7401959" cy="3658111"/>
          </a:xfrm>
          <a:prstGeom prst="rect">
            <a:avLst/>
          </a:prstGeom>
        </p:spPr>
      </p:pic>
    </p:spTree>
    <p:extLst>
      <p:ext uri="{BB962C8B-B14F-4D97-AF65-F5344CB8AC3E}">
        <p14:creationId xmlns:p14="http://schemas.microsoft.com/office/powerpoint/2010/main" val="1219381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5715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t>
            </a:r>
            <a:r>
              <a:rPr lang="fr-CH" sz="2600" dirty="0" err="1" smtClean="0">
                <a:latin typeface="Calibri"/>
                <a:cs typeface="Calibri"/>
              </a:rPr>
              <a:t>Anhang</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41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2" y="2074740"/>
            <a:ext cx="8935698" cy="3839111"/>
          </a:xfrm>
          <a:prstGeom prst="rect">
            <a:avLst/>
          </a:prstGeom>
        </p:spPr>
      </p:pic>
    </p:spTree>
    <p:extLst>
      <p:ext uri="{BB962C8B-B14F-4D97-AF65-F5344CB8AC3E}">
        <p14:creationId xmlns:p14="http://schemas.microsoft.com/office/powerpoint/2010/main" val="804980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4000"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err="1" smtClean="0">
                <a:latin typeface="Calibri"/>
                <a:cs typeface="Calibri"/>
              </a:rPr>
              <a:t>Kontakt</a:t>
            </a:r>
            <a:endParaRPr lang="fr-CH" sz="2600" dirty="0" smtClean="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16" name="Espace réservé du contenu 2"/>
          <p:cNvSpPr txBox="1">
            <a:spLocks/>
          </p:cNvSpPr>
          <p:nvPr/>
        </p:nvSpPr>
        <p:spPr>
          <a:xfrm>
            <a:off x="540000" y="2520000"/>
            <a:ext cx="3008313" cy="241737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8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accent3"/>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97816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None/>
            </a:pPr>
            <a:r>
              <a:rPr lang="fr-CH" sz="1200" b="1" dirty="0" smtClean="0">
                <a:solidFill>
                  <a:schemeClr val="tx1"/>
                </a:solidFill>
                <a:latin typeface="+mn-lt"/>
              </a:rPr>
              <a:t>Observatoire </a:t>
            </a:r>
            <a:r>
              <a:rPr lang="fr-CH" sz="1200" b="1" dirty="0">
                <a:solidFill>
                  <a:schemeClr val="tx1"/>
                </a:solidFill>
                <a:latin typeface="+mn-lt"/>
              </a:rPr>
              <a:t>valaisan du tourisme</a:t>
            </a:r>
          </a:p>
          <a:p>
            <a:pPr marL="0" indent="0" algn="just">
              <a:buNone/>
            </a:pPr>
            <a:r>
              <a:rPr lang="fr-CH" sz="1200" b="1" dirty="0">
                <a:solidFill>
                  <a:schemeClr val="tx1"/>
                </a:solidFill>
                <a:latin typeface="+mn-lt"/>
              </a:rPr>
              <a:t>c/o Institut de Tourisme</a:t>
            </a:r>
            <a:endParaRPr lang="fr-CH" sz="1200" b="1" dirty="0" smtClean="0">
              <a:solidFill>
                <a:schemeClr val="tx1"/>
              </a:solidFill>
              <a:latin typeface="Calibri"/>
              <a:cs typeface="Calibri"/>
            </a:endParaRPr>
          </a:p>
          <a:p>
            <a:pPr marL="0" indent="0">
              <a:buNone/>
            </a:pPr>
            <a:r>
              <a:rPr lang="fr-FR" sz="1200" dirty="0" smtClean="0">
                <a:solidFill>
                  <a:schemeClr val="tx1"/>
                </a:solidFill>
                <a:latin typeface="Calibri"/>
                <a:cs typeface="Calibri"/>
              </a:rPr>
              <a:t>TechnoPôle 3</a:t>
            </a:r>
          </a:p>
          <a:p>
            <a:pPr marL="0" indent="0">
              <a:buNone/>
            </a:pPr>
            <a:r>
              <a:rPr lang="de-DE" sz="1200" dirty="0" smtClean="0">
                <a:solidFill>
                  <a:schemeClr val="tx1"/>
                </a:solidFill>
                <a:latin typeface="Calibri"/>
                <a:cs typeface="Calibri"/>
              </a:rPr>
              <a:t>CH - 3960 Sierre</a:t>
            </a:r>
          </a:p>
          <a:p>
            <a:pPr marL="0" indent="0">
              <a:buNone/>
            </a:pPr>
            <a:endParaRPr lang="de-DE" sz="1200" dirty="0" smtClean="0">
              <a:solidFill>
                <a:schemeClr val="tx1"/>
              </a:solidFill>
              <a:latin typeface="Calibri"/>
              <a:cs typeface="Calibri"/>
            </a:endParaRPr>
          </a:p>
          <a:p>
            <a:pPr marL="0" indent="0">
              <a:buNone/>
            </a:pPr>
            <a:r>
              <a:rPr lang="en-US" sz="1200" dirty="0" smtClean="0">
                <a:solidFill>
                  <a:schemeClr val="tx1"/>
                </a:solidFill>
                <a:latin typeface="Calibri"/>
                <a:cs typeface="Calibri"/>
              </a:rPr>
              <a:t>T </a:t>
            </a:r>
            <a:r>
              <a:rPr lang="en-US" sz="1200" dirty="0">
                <a:solidFill>
                  <a:schemeClr val="tx1"/>
                </a:solidFill>
                <a:latin typeface="Calibri"/>
                <a:cs typeface="Calibri"/>
              </a:rPr>
              <a:t>+41 27 606 90 88</a:t>
            </a:r>
          </a:p>
          <a:p>
            <a:pPr marL="0" indent="0">
              <a:buNone/>
            </a:pPr>
            <a:r>
              <a:rPr lang="en-US" sz="1200" dirty="0">
                <a:solidFill>
                  <a:schemeClr val="tx1"/>
                </a:solidFill>
                <a:latin typeface="Calibri"/>
                <a:cs typeface="Calibri"/>
              </a:rPr>
              <a:t>F +41 27 606 90 </a:t>
            </a:r>
            <a:r>
              <a:rPr lang="en-US" sz="1200" dirty="0" smtClean="0">
                <a:solidFill>
                  <a:schemeClr val="tx1"/>
                </a:solidFill>
                <a:latin typeface="Calibri"/>
                <a:cs typeface="Calibri"/>
              </a:rPr>
              <a:t>00</a:t>
            </a:r>
          </a:p>
          <a:p>
            <a:pPr marL="0" indent="0">
              <a:buNone/>
            </a:pPr>
            <a:endParaRPr lang="en-US" sz="1200" dirty="0">
              <a:solidFill>
                <a:schemeClr val="tx1"/>
              </a:solidFill>
              <a:latin typeface="Calibri"/>
              <a:cs typeface="Calibri"/>
            </a:endParaRPr>
          </a:p>
          <a:p>
            <a:pPr marL="0" indent="0">
              <a:buNone/>
            </a:pPr>
            <a:r>
              <a:rPr lang="en-US" sz="1200" dirty="0">
                <a:solidFill>
                  <a:schemeClr val="tx1"/>
                </a:solidFill>
                <a:latin typeface="Calibri"/>
                <a:cs typeface="Calibri"/>
              </a:rPr>
              <a:t>info@tourobs.ch</a:t>
            </a:r>
          </a:p>
          <a:p>
            <a:pPr marL="0" indent="0">
              <a:buNone/>
            </a:pPr>
            <a:r>
              <a:rPr lang="en-US" sz="1200" dirty="0">
                <a:solidFill>
                  <a:schemeClr val="tx1"/>
                </a:solidFill>
                <a:latin typeface="Calibri"/>
                <a:cs typeface="Calibri"/>
              </a:rPr>
              <a:t>www.tourobs.ch</a:t>
            </a:r>
            <a:endParaRPr lang="fr-CH" sz="1200" dirty="0" smtClean="0">
              <a:solidFill>
                <a:schemeClr val="tx1"/>
              </a:solidFill>
              <a:latin typeface="Calibri"/>
              <a:cs typeface="Calibri"/>
            </a:endParaRPr>
          </a:p>
          <a:p>
            <a:pPr marL="0" indent="0" algn="just">
              <a:buNone/>
            </a:pPr>
            <a:endParaRPr lang="fr-CH" sz="1100" dirty="0" smtClean="0">
              <a:solidFill>
                <a:schemeClr val="tx1"/>
              </a:solidFill>
              <a:latin typeface="Calibri"/>
              <a:cs typeface="Calibri"/>
            </a:endParaRPr>
          </a:p>
        </p:txBody>
      </p:sp>
      <p:pic>
        <p:nvPicPr>
          <p:cNvPr id="17" name="Image 16" descr="logo_OVT_Q_72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09" y="2379855"/>
            <a:ext cx="3576283" cy="958767"/>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42</a:t>
            </a:fld>
            <a:endParaRPr lang="fr-FR" dirty="0"/>
          </a:p>
        </p:txBody>
      </p:sp>
      <p:sp>
        <p:nvSpPr>
          <p:cNvPr id="5" name="Espace réservé de la date 4"/>
          <p:cNvSpPr>
            <a:spLocks noGrp="1"/>
          </p:cNvSpPr>
          <p:nvPr>
            <p:ph type="dt" sz="half" idx="10"/>
          </p:nvPr>
        </p:nvSpPr>
        <p:spPr/>
        <p:txBody>
          <a:bodyPr/>
          <a:lstStyle/>
          <a:p>
            <a:fld id="{1A25B766-1931-784F-ADCA-45752A747EF7}" type="datetime1">
              <a:rPr lang="fr-CH" sz="1000" smtClean="0"/>
              <a:pPr/>
              <a:t>23.04.2015</a:t>
            </a:fld>
            <a:endParaRPr lang="fr-FR" sz="1000" dirty="0"/>
          </a:p>
        </p:txBody>
      </p:sp>
      <p:pic>
        <p:nvPicPr>
          <p:cNvPr id="18" name="Image 1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005285" y="1766147"/>
            <a:ext cx="163823" cy="5170980"/>
          </a:xfrm>
          <a:prstGeom prst="rect">
            <a:avLst/>
          </a:prstGeom>
        </p:spPr>
      </p:pic>
    </p:spTree>
    <p:extLst>
      <p:ext uri="{BB962C8B-B14F-4D97-AF65-F5344CB8AC3E}">
        <p14:creationId xmlns:p14="http://schemas.microsoft.com/office/powerpoint/2010/main" val="363855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425302" y="1883196"/>
            <a:ext cx="3579982" cy="5043211"/>
          </a:xfrm>
        </p:spPr>
        <p:txBody>
          <a:bodyPr lIns="0" tIns="0" rIns="0" bIns="0">
            <a:noAutofit/>
          </a:bodyPr>
          <a:lstStyle/>
          <a:p>
            <a:pPr algn="just">
              <a:spcBef>
                <a:spcPts val="0"/>
              </a:spcBef>
              <a:spcAft>
                <a:spcPts val="500"/>
              </a:spcAft>
            </a:pPr>
            <a:r>
              <a:rPr lang="de-CH" sz="1300" dirty="0" smtClean="0">
                <a:solidFill>
                  <a:srgbClr val="000000"/>
                </a:solidFill>
              </a:rPr>
              <a:t>Die Analyse-Ergebnisse werden mit </a:t>
            </a:r>
            <a:r>
              <a:rPr lang="de-CH" sz="1300" dirty="0" smtClean="0">
                <a:solidFill>
                  <a:srgbClr val="FF0000"/>
                </a:solidFill>
              </a:rPr>
              <a:t>Grafiken</a:t>
            </a:r>
            <a:r>
              <a:rPr lang="de-CH" sz="1300" dirty="0" smtClean="0">
                <a:solidFill>
                  <a:srgbClr val="000000"/>
                </a:solidFill>
              </a:rPr>
              <a:t> und/oder </a:t>
            </a:r>
            <a:r>
              <a:rPr lang="de-CH" sz="1300" dirty="0" smtClean="0">
                <a:solidFill>
                  <a:srgbClr val="FF0000"/>
                </a:solidFill>
              </a:rPr>
              <a:t>Häufigkeitstabellen </a:t>
            </a:r>
            <a:r>
              <a:rPr lang="de-CH" sz="1300" dirty="0" smtClean="0">
                <a:solidFill>
                  <a:srgbClr val="000000"/>
                </a:solidFill>
              </a:rPr>
              <a:t>dargestellt. </a:t>
            </a:r>
          </a:p>
          <a:p>
            <a:pPr algn="just">
              <a:spcBef>
                <a:spcPts val="0"/>
              </a:spcBef>
              <a:spcAft>
                <a:spcPts val="500"/>
              </a:spcAft>
            </a:pPr>
            <a:r>
              <a:rPr lang="de-CH" sz="1300" dirty="0" smtClean="0">
                <a:solidFill>
                  <a:srgbClr val="000000"/>
                </a:solidFill>
              </a:rPr>
              <a:t>Häufigkeitstabellen können Ergebnisse von </a:t>
            </a:r>
            <a:r>
              <a:rPr lang="de-CH" sz="1300" dirty="0" smtClean="0">
                <a:solidFill>
                  <a:srgbClr val="FF0000"/>
                </a:solidFill>
              </a:rPr>
              <a:t>einfachen Analysen</a:t>
            </a:r>
            <a:r>
              <a:rPr lang="de-CH" sz="1300" dirty="0" smtClean="0">
                <a:solidFill>
                  <a:srgbClr val="000000"/>
                </a:solidFill>
              </a:rPr>
              <a:t> oder von </a:t>
            </a:r>
            <a:r>
              <a:rPr lang="de-CH" sz="1300" dirty="0" smtClean="0">
                <a:solidFill>
                  <a:srgbClr val="FF0000"/>
                </a:solidFill>
              </a:rPr>
              <a:t>kombinierten Analysen </a:t>
            </a:r>
            <a:r>
              <a:rPr lang="de-CH" sz="1300" dirty="0" smtClean="0">
                <a:solidFill>
                  <a:srgbClr val="000000"/>
                </a:solidFill>
              </a:rPr>
              <a:t>darstellen. </a:t>
            </a:r>
          </a:p>
          <a:p>
            <a:pPr algn="just">
              <a:spcBef>
                <a:spcPts val="0"/>
              </a:spcBef>
              <a:spcAft>
                <a:spcPts val="500"/>
              </a:spcAft>
            </a:pPr>
            <a:r>
              <a:rPr lang="de-CH" sz="1300" dirty="0" smtClean="0">
                <a:solidFill>
                  <a:srgbClr val="000000"/>
                </a:solidFill>
              </a:rPr>
              <a:t>Aus Tabellen zu kombinierten Analysen wird ersichtlich, wie die verschiedenen untersuchten Unter-Gruppen sich zueinander verhalten.</a:t>
            </a:r>
          </a:p>
          <a:p>
            <a:pPr algn="just">
              <a:spcBef>
                <a:spcPts val="0"/>
              </a:spcBef>
              <a:spcAft>
                <a:spcPts val="500"/>
              </a:spcAft>
            </a:pPr>
            <a:r>
              <a:rPr lang="de-CH" sz="1300" dirty="0" smtClean="0">
                <a:solidFill>
                  <a:srgbClr val="000000"/>
                </a:solidFill>
              </a:rPr>
              <a:t>Im nachstehenden Bericht werden die Ergebnisse der kombinierten Analysen durch Tabellen veranschaulicht, in denen die Werte, je nach statistischer Bedeutung, </a:t>
            </a:r>
            <a:r>
              <a:rPr lang="de-CH" sz="1300" dirty="0" smtClean="0">
                <a:solidFill>
                  <a:srgbClr val="FF0000"/>
                </a:solidFill>
              </a:rPr>
              <a:t>schwarz</a:t>
            </a:r>
            <a:r>
              <a:rPr lang="de-CH" sz="1300" dirty="0" smtClean="0">
                <a:solidFill>
                  <a:srgbClr val="000000"/>
                </a:solidFill>
              </a:rPr>
              <a:t>, </a:t>
            </a:r>
            <a:r>
              <a:rPr lang="de-CH" sz="1300" dirty="0" smtClean="0">
                <a:solidFill>
                  <a:srgbClr val="FF0000"/>
                </a:solidFill>
              </a:rPr>
              <a:t>rosa </a:t>
            </a:r>
            <a:r>
              <a:rPr lang="de-CH" sz="1300" dirty="0" smtClean="0">
                <a:solidFill>
                  <a:srgbClr val="000000"/>
                </a:solidFill>
              </a:rPr>
              <a:t>oder </a:t>
            </a:r>
            <a:r>
              <a:rPr lang="de-CH" sz="1300" dirty="0" smtClean="0">
                <a:solidFill>
                  <a:srgbClr val="FF0000"/>
                </a:solidFill>
              </a:rPr>
              <a:t>blau</a:t>
            </a:r>
            <a:r>
              <a:rPr lang="de-CH" sz="1300" dirty="0" smtClean="0">
                <a:solidFill>
                  <a:srgbClr val="000000"/>
                </a:solidFill>
              </a:rPr>
              <a:t> erscheinen. </a:t>
            </a:r>
          </a:p>
          <a:p>
            <a:pPr algn="just">
              <a:spcBef>
                <a:spcPts val="0"/>
              </a:spcBef>
              <a:spcAft>
                <a:spcPts val="500"/>
              </a:spcAft>
            </a:pPr>
            <a:r>
              <a:rPr lang="de-CH" sz="1300" dirty="0" smtClean="0">
                <a:solidFill>
                  <a:srgbClr val="000000"/>
                </a:solidFill>
              </a:rPr>
              <a:t>Obschon die schwarzen Werte nicht vernachlässigt werden dürfen, verdienen doch in erster Linie die Ergebnisse in Rosa und Blau am meisten Beachtung.</a:t>
            </a:r>
          </a:p>
          <a:p>
            <a:pPr algn="just">
              <a:spcBef>
                <a:spcPts val="0"/>
              </a:spcBef>
              <a:spcAft>
                <a:spcPts val="500"/>
              </a:spcAft>
            </a:pPr>
            <a:r>
              <a:rPr lang="de-CH" sz="1300" dirty="0" smtClean="0">
                <a:solidFill>
                  <a:srgbClr val="000000"/>
                </a:solidFill>
              </a:rPr>
              <a:t>Eine </a:t>
            </a:r>
            <a:r>
              <a:rPr lang="de-CH" sz="1300" dirty="0" smtClean="0">
                <a:solidFill>
                  <a:srgbClr val="002060"/>
                </a:solidFill>
              </a:rPr>
              <a:t>blaue</a:t>
            </a:r>
            <a:r>
              <a:rPr lang="de-CH" sz="1300" dirty="0" smtClean="0">
                <a:solidFill>
                  <a:srgbClr val="000000"/>
                </a:solidFill>
              </a:rPr>
              <a:t> Zahl bedeutet nämlich, dass die entsprechende Angabe statistisch </a:t>
            </a:r>
            <a:r>
              <a:rPr lang="de-CH" sz="1300" dirty="0" smtClean="0">
                <a:solidFill>
                  <a:srgbClr val="FF0000"/>
                </a:solidFill>
              </a:rPr>
              <a:t>übervertreten </a:t>
            </a:r>
            <a:r>
              <a:rPr lang="de-CH" sz="1300" dirty="0" smtClean="0">
                <a:solidFill>
                  <a:srgbClr val="000000"/>
                </a:solidFill>
              </a:rPr>
              <a:t>ist. Hingegen weist eine rosa Zahl darauf hin, dass die Angabe statistisch </a:t>
            </a:r>
            <a:r>
              <a:rPr lang="de-CH" sz="1300" dirty="0" smtClean="0">
                <a:solidFill>
                  <a:srgbClr val="FF0000"/>
                </a:solidFill>
              </a:rPr>
              <a:t>untervertreten</a:t>
            </a:r>
            <a:r>
              <a:rPr lang="de-CH" sz="1300" dirty="0" smtClean="0">
                <a:solidFill>
                  <a:srgbClr val="000000"/>
                </a:solidFill>
              </a:rPr>
              <a:t> ist.</a:t>
            </a:r>
          </a:p>
          <a:p>
            <a:pPr algn="just">
              <a:spcBef>
                <a:spcPts val="0"/>
              </a:spcBef>
              <a:spcAft>
                <a:spcPts val="500"/>
              </a:spcAft>
            </a:pPr>
            <a:r>
              <a:rPr lang="de-CH" sz="1300" dirty="0" smtClean="0">
                <a:solidFill>
                  <a:srgbClr val="000000"/>
                </a:solidFill>
              </a:rPr>
              <a:t>Beispiel: In nebenstehender Kreuztabelle werden die Ergebnisse einer kombinierten Analyse mit zwei Merkmalen (Berufsgruppe und Gender) dargestellt.</a:t>
            </a:r>
          </a:p>
          <a:p>
            <a:pPr algn="just">
              <a:spcBef>
                <a:spcPts val="0"/>
              </a:spcBef>
              <a:spcAft>
                <a:spcPts val="500"/>
              </a:spcAft>
            </a:pPr>
            <a:endParaRPr lang="fr-CH" sz="1300" dirty="0" smtClean="0">
              <a:solidFill>
                <a:srgbClr val="000000"/>
              </a:solidFill>
            </a:endParaRPr>
          </a:p>
          <a:p>
            <a:pPr algn="just">
              <a:spcAft>
                <a:spcPts val="500"/>
              </a:spcAft>
            </a:pPr>
            <a:endParaRPr lang="fr-FR" sz="1300" dirty="0">
              <a:solidFill>
                <a:srgbClr val="000000"/>
              </a:solidFill>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005285" y="1766147"/>
            <a:ext cx="163823" cy="5170980"/>
          </a:xfrm>
          <a:prstGeom prst="rect">
            <a:avLst/>
          </a:prstGeom>
        </p:spPr>
      </p:pic>
      <p:sp>
        <p:nvSpPr>
          <p:cNvPr id="9" name="Titre 1"/>
          <p:cNvSpPr txBox="1">
            <a:spLocks/>
          </p:cNvSpPr>
          <p:nvPr/>
        </p:nvSpPr>
        <p:spPr>
          <a:xfrm>
            <a:off x="504000" y="864000"/>
            <a:ext cx="8229600"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2. </a:t>
            </a:r>
            <a:r>
              <a:rPr lang="de-CH" sz="2600" dirty="0" smtClean="0">
                <a:latin typeface="Calibri"/>
                <a:cs typeface="Calibri"/>
              </a:rPr>
              <a:t>Methodisches Vorgehen</a:t>
            </a:r>
            <a:endParaRPr lang="de-CH" sz="2600" b="0" dirty="0" smtClean="0">
              <a:latin typeface="Calibri"/>
              <a:cs typeface="Calibri"/>
            </a:endParaRPr>
          </a:p>
          <a:p>
            <a:r>
              <a:rPr lang="de-CH" sz="1800" b="0" dirty="0" smtClean="0">
                <a:latin typeface="Calibri"/>
                <a:cs typeface="Calibri"/>
              </a:rPr>
              <a:t>Präzisierungen zur Auswertung </a:t>
            </a:r>
            <a:endParaRPr lang="de-CH" sz="1800" b="0" dirty="0">
              <a:latin typeface="Calibri"/>
              <a:cs typeface="Calibri"/>
            </a:endParaRPr>
          </a:p>
        </p:txBody>
      </p:sp>
      <p:pic>
        <p:nvPicPr>
          <p:cNvPr id="10" name="Image 9"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2282" y="-2405632"/>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pPr/>
              <a:t>5</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pPr/>
              <a:t>23.04.2015</a:t>
            </a:fld>
            <a:endParaRPr lang="fr-FR" sz="1000" dirty="0"/>
          </a:p>
        </p:txBody>
      </p:sp>
      <p:pic>
        <p:nvPicPr>
          <p:cNvPr id="11"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16550"/>
          <a:stretch/>
        </p:blipFill>
        <p:spPr>
          <a:xfrm>
            <a:off x="4169108" y="1814787"/>
            <a:ext cx="3252418" cy="4863335"/>
          </a:xfrm>
          <a:noFill/>
        </p:spPr>
      </p:pic>
    </p:spTree>
    <p:extLst>
      <p:ext uri="{BB962C8B-B14F-4D97-AF65-F5344CB8AC3E}">
        <p14:creationId xmlns:p14="http://schemas.microsoft.com/office/powerpoint/2010/main" val="266725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6</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503998" y="4774021"/>
            <a:ext cx="6439727" cy="1692168"/>
          </a:xfrm>
        </p:spPr>
        <p:txBody>
          <a:bodyPr>
            <a:normAutofit/>
          </a:bodyPr>
          <a:lstStyle/>
          <a:p>
            <a:pPr marL="0" indent="0" algn="just">
              <a:buNone/>
            </a:pPr>
            <a:r>
              <a:rPr lang="de-CH" sz="1300" dirty="0" smtClean="0">
                <a:solidFill>
                  <a:srgbClr val="000000"/>
                </a:solidFill>
              </a:rPr>
              <a:t>Mehr als 50% der agrotouristischen Aktivitäten betreffen Betriebe im Weinbau, in der Weinherstellung oder in der Landwirtschaft im Tal. </a:t>
            </a:r>
          </a:p>
          <a:p>
            <a:pPr marL="0" indent="0" algn="just">
              <a:buNone/>
            </a:pPr>
            <a:endParaRPr lang="de-CH" sz="1300" dirty="0" smtClean="0">
              <a:solidFill>
                <a:srgbClr val="000000"/>
              </a:solidFill>
            </a:endParaRPr>
          </a:p>
          <a:p>
            <a:pPr marL="0" indent="0" algn="just">
              <a:buNone/>
            </a:pPr>
            <a:r>
              <a:rPr lang="de-CH" sz="1300" dirty="0" smtClean="0">
                <a:solidFill>
                  <a:srgbClr val="000000"/>
                </a:solidFill>
              </a:rPr>
              <a:t>Die Betriebe in den Bergen oder auf der Alp machen zusammen etwas weniger als 40% aus.</a:t>
            </a:r>
          </a:p>
          <a:p>
            <a:pPr marL="0" indent="0" algn="just">
              <a:buNone/>
            </a:pPr>
            <a:endParaRPr lang="fr-CH" sz="1300" dirty="0" smtClean="0">
              <a:solidFill>
                <a:srgbClr val="000000"/>
              </a:solidFill>
            </a:endParaRPr>
          </a:p>
          <a:p>
            <a:pPr marL="0" indent="0" algn="just">
              <a:buNone/>
            </a:pPr>
            <a:endParaRPr lang="fr-CH" sz="1300" dirty="0" smtClean="0">
              <a:solidFill>
                <a:srgbClr val="000000"/>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7" y="2134596"/>
            <a:ext cx="6439728" cy="20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98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p>
          <a:p>
            <a:r>
              <a:rPr lang="de-CH" sz="1800" b="0" dirty="0" smtClean="0">
                <a:latin typeface="Calibri"/>
                <a:cs typeface="Calibri"/>
              </a:rPr>
              <a:t>Andere Betriebsformen</a:t>
            </a:r>
            <a:endParaRPr lang="de-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4777" y="-1904739"/>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33" y="2445488"/>
            <a:ext cx="8068866" cy="188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282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de-CH" sz="2600" dirty="0" smtClean="0">
                <a:latin typeface="Calibri"/>
                <a:cs typeface="Calibri"/>
              </a:rPr>
              <a:t>Ergebnisse</a:t>
            </a: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148856" y="4909382"/>
            <a:ext cx="7485321" cy="1692168"/>
          </a:xfrm>
        </p:spPr>
        <p:txBody>
          <a:bodyPr>
            <a:normAutofit fontScale="92500" lnSpcReduction="20000"/>
          </a:bodyPr>
          <a:lstStyle/>
          <a:p>
            <a:pPr marL="0" indent="0" algn="just">
              <a:buNone/>
            </a:pPr>
            <a:r>
              <a:rPr lang="de-CH" sz="1400" dirty="0" smtClean="0">
                <a:solidFill>
                  <a:schemeClr val="tx1"/>
                </a:solidFill>
              </a:rPr>
              <a:t>Die bei weitem am häufigsten angebotene Leistung ist der Direktverkauf von Produkten: Nur 6 Umfrageteilnehmer gaben an, keinen Direktverkauf zu betreiben. Kommentierte </a:t>
            </a:r>
            <a:r>
              <a:rPr lang="de-CH" sz="1400" dirty="0" err="1" smtClean="0">
                <a:solidFill>
                  <a:schemeClr val="tx1"/>
                </a:solidFill>
              </a:rPr>
              <a:t>Degustationen</a:t>
            </a:r>
            <a:r>
              <a:rPr lang="de-CH" sz="1400" dirty="0" smtClean="0">
                <a:solidFill>
                  <a:schemeClr val="tx1"/>
                </a:solidFill>
              </a:rPr>
              <a:t> sind ebenfalls weit verbreitet: Mehr als die Hälfte der Umfrageteilnehmer bieten solche an. Auch geführte Rundgänge und Verpflegung sind bei den Umfrageteilnehmern gut vertretene Dienstleistungen.  </a:t>
            </a:r>
          </a:p>
          <a:p>
            <a:pPr marL="0" indent="0" algn="just">
              <a:buNone/>
            </a:pPr>
            <a:endParaRPr lang="de-CH" sz="1400" dirty="0" smtClean="0">
              <a:solidFill>
                <a:schemeClr val="tx1"/>
              </a:solidFill>
            </a:endParaRPr>
          </a:p>
          <a:p>
            <a:pPr marL="0" indent="0" algn="just">
              <a:buNone/>
            </a:pPr>
            <a:r>
              <a:rPr lang="de-CH" sz="1400" dirty="0" smtClean="0">
                <a:solidFill>
                  <a:schemeClr val="tx1"/>
                </a:solidFill>
              </a:rPr>
              <a:t>Nur 9 der insgesamt 53 Umfrageteilnehmer bieten eine </a:t>
            </a:r>
            <a:r>
              <a:rPr lang="de-CH" sz="1400" dirty="0" err="1" smtClean="0">
                <a:solidFill>
                  <a:schemeClr val="tx1"/>
                </a:solidFill>
              </a:rPr>
              <a:t>Unterkunftsmöglichkeit</a:t>
            </a:r>
            <a:r>
              <a:rPr lang="de-CH" sz="1400" dirty="0" smtClean="0">
                <a:solidFill>
                  <a:schemeClr val="tx1"/>
                </a:solidFill>
              </a:rPr>
              <a:t> an. Wellness-Angebote sind sogar nur in 4 Betrieben zu finden. Dieser letzte Punkt ist verständlich, wenn man berücksichtigt, wie hoch die nötigen Investitionen sind (Anschaffung und Installation eines </a:t>
            </a:r>
            <a:r>
              <a:rPr lang="de-CH" sz="1400" dirty="0" err="1" smtClean="0">
                <a:solidFill>
                  <a:schemeClr val="tx1"/>
                </a:solidFill>
              </a:rPr>
              <a:t>Whirlpools</a:t>
            </a:r>
            <a:r>
              <a:rPr lang="de-CH" sz="1400" dirty="0" smtClean="0">
                <a:solidFill>
                  <a:schemeClr val="tx1"/>
                </a:solidFill>
              </a:rPr>
              <a:t>, einer Sauna usw.); zudem braucht es eine Zusatzausbildung, wenn man z.B. Massagen oder Anwendungen glaubhaft anbieten möchte. </a:t>
            </a: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739465"/>
            <a:ext cx="164395" cy="818896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919909"/>
            <a:ext cx="7019663" cy="276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32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err="1" smtClean="0">
                <a:latin typeface="Calibri"/>
                <a:cs typeface="Calibri"/>
              </a:rPr>
              <a:t>Ergebnisse</a:t>
            </a:r>
            <a:endParaRPr lang="fr-CH" sz="2600" dirty="0" smtClean="0">
              <a:latin typeface="Calibri"/>
              <a:cs typeface="Calibri"/>
            </a:endParaRPr>
          </a:p>
          <a:p>
            <a:r>
              <a:rPr lang="de-CH" sz="1800" b="0" dirty="0" smtClean="0">
                <a:latin typeface="Calibri"/>
                <a:cs typeface="Calibri"/>
              </a:rPr>
              <a:t>Agrotouristische Aktivitäten im Allgemeinen</a:t>
            </a:r>
            <a:endParaRPr lang="de-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pPr/>
              <a:t>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pPr/>
              <a:t>23.04.2015</a:t>
            </a:fld>
            <a:endParaRPr lang="fr-FR" sz="1000" dirty="0"/>
          </a:p>
        </p:txBody>
      </p:sp>
      <p:sp>
        <p:nvSpPr>
          <p:cNvPr id="5" name="Content Placeholder 4"/>
          <p:cNvSpPr>
            <a:spLocks noGrp="1"/>
          </p:cNvSpPr>
          <p:nvPr>
            <p:ph sz="half" idx="2"/>
          </p:nvPr>
        </p:nvSpPr>
        <p:spPr>
          <a:xfrm>
            <a:off x="255182" y="4601038"/>
            <a:ext cx="7410892" cy="1692168"/>
          </a:xfrm>
        </p:spPr>
        <p:txBody>
          <a:bodyPr>
            <a:normAutofit lnSpcReduction="10000"/>
          </a:bodyPr>
          <a:lstStyle/>
          <a:p>
            <a:pPr marL="0" indent="0" algn="just">
              <a:buNone/>
            </a:pPr>
            <a:r>
              <a:rPr lang="de-CH" sz="1300" dirty="0" smtClean="0">
                <a:solidFill>
                  <a:schemeClr val="tx1"/>
                </a:solidFill>
              </a:rPr>
              <a:t>Zwar zieht der Sommer eindeutig am meisten Agrotouristen ins Wallis (über 86% der Antworten bestätigen das), aber agrotouristische Aktivitäten zeichnen sich gerade auch dadurch aus, dass sie sich über das ganze Jahr verteilen (lassen). Es ist sehr interessant zu beobachten, wie gut die Zahlen für den Herbst und den Frühling sind. Dies ist ein entscheidender Vorteil im Vergleich zur starken Saisonabhängigkeit, die andere Akteure im Walliser Tourismus kennen. </a:t>
            </a:r>
          </a:p>
          <a:p>
            <a:pPr marL="0" indent="0" algn="just">
              <a:buNone/>
            </a:pPr>
            <a:endParaRPr lang="de-CH" sz="1300" dirty="0" smtClean="0">
              <a:solidFill>
                <a:schemeClr val="tx1"/>
              </a:solidFill>
            </a:endParaRPr>
          </a:p>
          <a:p>
            <a:pPr marL="0" indent="0" algn="just">
              <a:buNone/>
            </a:pPr>
            <a:r>
              <a:rPr lang="de-CH" sz="1300" dirty="0" smtClean="0">
                <a:solidFill>
                  <a:schemeClr val="tx1"/>
                </a:solidFill>
              </a:rPr>
              <a:t>Hervorzuheben gilt es auch, dass mit beinahe 50% der Umfrageteilnehmer, bei denen Aktivitäten auf Anfrage möglich sind, die Anpassungsbereitschaft an den Kunden sehr hoch ist.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378792"/>
            <a:ext cx="164395" cy="8188964"/>
          </a:xfrm>
          <a:prstGeom prst="rect">
            <a:avLst/>
          </a:prstGeom>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975101"/>
            <a:ext cx="7195761" cy="218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8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emplatePPT_OVT">
  <a:themeElements>
    <a:clrScheme name="OVT_2013">
      <a:dk1>
        <a:srgbClr val="000000"/>
      </a:dk1>
      <a:lt1>
        <a:srgbClr val="FFFFFF"/>
      </a:lt1>
      <a:dk2>
        <a:srgbClr val="000000"/>
      </a:dk2>
      <a:lt2>
        <a:srgbClr val="808080"/>
      </a:lt2>
      <a:accent1>
        <a:srgbClr val="E2001A"/>
      </a:accent1>
      <a:accent2>
        <a:srgbClr val="A40000"/>
      </a:accent2>
      <a:accent3>
        <a:srgbClr val="E67C3F"/>
      </a:accent3>
      <a:accent4>
        <a:srgbClr val="95AE4C"/>
      </a:accent4>
      <a:accent5>
        <a:srgbClr val="41A5BF"/>
      </a:accent5>
      <a:accent6>
        <a:srgbClr val="976F9D"/>
      </a:accent6>
      <a:hlink>
        <a:srgbClr val="C35360"/>
      </a:hlink>
      <a:folHlink>
        <a:srgbClr val="968E8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FR_templatePPT_OVT</Template>
  <TotalTime>0</TotalTime>
  <Words>2718</Words>
  <Application>Microsoft Office PowerPoint</Application>
  <PresentationFormat>On-screen Show (4:3)</PresentationFormat>
  <Paragraphs>282</Paragraphs>
  <Slides>42</Slides>
  <Notes>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FR_templatePPT_OVT</vt:lpstr>
      <vt:lpstr>         Agrotouristische Aktivitäten im Wallis    Analyse der Ergebnisse aus der Umfrage im Herbst  2014          </vt:lpstr>
      <vt:lpstr>Inhalt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HES-SO // Valais -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sur les activités agritouristiques en Valais  Analyse descriptive</dc:title>
  <dc:creator>valentin.gaillet</dc:creator>
  <cp:lastModifiedBy>SInf</cp:lastModifiedBy>
  <cp:revision>315</cp:revision>
  <cp:lastPrinted>2015-02-04T11:11:57Z</cp:lastPrinted>
  <dcterms:created xsi:type="dcterms:W3CDTF">2015-01-22T08:51:33Z</dcterms:created>
  <dcterms:modified xsi:type="dcterms:W3CDTF">2015-04-23T14:14:23Z</dcterms:modified>
</cp:coreProperties>
</file>